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olo Test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93" name="Corpo livello uno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apositiva titolo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olo Test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102" name="Corpo livello uno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1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olo Test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120" name="Corpo livello uno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29" name="Corpo livello uno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olo Test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38" name="Corpo livello uno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9" name="Segnaposto testo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1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4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olo Test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163" name="Corpo livello uno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64" name="Segnaposto testo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1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olo Test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173" name="Segnaposto immagine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74" name="Corpo livello uno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egnaposto testo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Segnaposto testo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83" name="Segnaposto immagine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Corpo livello uno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29.png"/><Relationship Id="rId5" Type="http://schemas.openxmlformats.org/officeDocument/2006/relationships/image" Target="../media/image1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tif"/><Relationship Id="rId3" Type="http://schemas.openxmlformats.org/officeDocument/2006/relationships/image" Target="../media/image3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tif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itelemedicina.it/" TargetMode="External"/><Relationship Id="rId3" Type="http://schemas.openxmlformats.org/officeDocument/2006/relationships/hyperlink" Target="mailto:ci.telemedicina@uniba.it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5.jpeg"/><Relationship Id="rId9" Type="http://schemas.openxmlformats.org/officeDocument/2006/relationships/image" Target="../media/image6.jpeg"/><Relationship Id="rId10" Type="http://schemas.openxmlformats.org/officeDocument/2006/relationships/image" Target="../media/image7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tif"/><Relationship Id="rId3" Type="http://schemas.openxmlformats.org/officeDocument/2006/relationships/image" Target="../media/image40.png"/><Relationship Id="rId4" Type="http://schemas.openxmlformats.org/officeDocument/2006/relationships/image" Target="../media/image4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tif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19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20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8.jpeg"/><Relationship Id="rId5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9.jpeg"/><Relationship Id="rId4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0.jpeg"/><Relationship Id="rId4" Type="http://schemas.openxmlformats.org/officeDocument/2006/relationships/image" Target="../media/image14.png"/><Relationship Id="rId5" Type="http://schemas.openxmlformats.org/officeDocument/2006/relationships/image" Target="../media/image11.jpe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10.png"/><Relationship Id="rId4" Type="http://schemas.openxmlformats.org/officeDocument/2006/relationships/image" Target="../media/image1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ttangolo 1"/>
          <p:cNvSpPr txBox="1"/>
          <p:nvPr/>
        </p:nvSpPr>
        <p:spPr>
          <a:xfrm>
            <a:off x="54863" y="1406378"/>
            <a:ext cx="11756691" cy="10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sz="3200">
                <a:solidFill>
                  <a:srgbClr val="2F5597"/>
                </a:solidFill>
              </a:defRPr>
            </a:pPr>
            <a:r>
              <a:t>Nuovi modelli per prendersi cura del paziente:</a:t>
            </a:r>
            <a:endParaRPr sz="3500">
              <a:latin typeface="Tw Cen MT"/>
              <a:ea typeface="Tw Cen MT"/>
              <a:cs typeface="Tw Cen MT"/>
              <a:sym typeface="Tw Cen MT"/>
            </a:endParaRPr>
          </a:p>
          <a:p>
            <a:pPr algn="ctr" defTabSz="914400">
              <a:defRPr sz="3200">
                <a:solidFill>
                  <a:srgbClr val="FF0000"/>
                </a:solidFill>
              </a:defRPr>
            </a:pPr>
            <a:r>
              <a:t>“Telemedicina e salute</a:t>
            </a:r>
            <a:r>
              <a:t>”</a:t>
            </a:r>
            <a:r>
              <a:t> </a:t>
            </a:r>
          </a:p>
        </p:txBody>
      </p:sp>
      <p:sp>
        <p:nvSpPr>
          <p:cNvPr id="185" name="Rettangolo 19"/>
          <p:cNvSpPr txBox="1"/>
          <p:nvPr/>
        </p:nvSpPr>
        <p:spPr>
          <a:xfrm>
            <a:off x="655319" y="6292851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sp>
        <p:nvSpPr>
          <p:cNvPr id="186" name="Rectangle 2"/>
          <p:cNvSpPr txBox="1"/>
          <p:nvPr/>
        </p:nvSpPr>
        <p:spPr>
          <a:xfrm>
            <a:off x="4670278" y="3740270"/>
            <a:ext cx="377848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914400">
              <a:defRPr b="1" sz="1400" u="sng">
                <a:solidFill>
                  <a:srgbClr val="2F559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Prof. Angelo Vacca</a:t>
            </a:r>
            <a:endParaRPr sz="3500">
              <a:latin typeface="Tw Cen MT"/>
              <a:ea typeface="Tw Cen MT"/>
              <a:cs typeface="Tw Cen MT"/>
              <a:sym typeface="Tw Cen MT"/>
            </a:endParaRPr>
          </a:p>
          <a:p>
            <a:pPr algn="just" defTabSz="914400">
              <a:defRPr b="1" sz="1400" u="sng">
                <a:solidFill>
                  <a:srgbClr val="2F559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 algn="just" defTabSz="914400">
              <a:defRPr sz="1400">
                <a:solidFill>
                  <a:srgbClr val="2F559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Università degli Studi di Bari Aldo Moro</a:t>
            </a:r>
          </a:p>
        </p:txBody>
      </p:sp>
      <p:pic>
        <p:nvPicPr>
          <p:cNvPr id="18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28219" r="0" b="31529"/>
          <a:stretch>
            <a:fillRect/>
          </a:stretch>
        </p:blipFill>
        <p:spPr>
          <a:xfrm>
            <a:off x="800689" y="123357"/>
            <a:ext cx="3655652" cy="1039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3813" y="123357"/>
            <a:ext cx="4090772" cy="981542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Flowchart: Connector 3"/>
          <p:cNvSpPr/>
          <p:nvPr/>
        </p:nvSpPr>
        <p:spPr>
          <a:xfrm>
            <a:off x="2249872" y="3110269"/>
            <a:ext cx="2107394" cy="199914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0" name="CasellaDiTesto 16"/>
          <p:cNvSpPr txBox="1"/>
          <p:nvPr/>
        </p:nvSpPr>
        <p:spPr>
          <a:xfrm>
            <a:off x="4775568" y="6365309"/>
            <a:ext cx="6008023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Modulo I - Nuovi modelli per prendersi cura del paziente </a:t>
            </a:r>
          </a:p>
        </p:txBody>
      </p:sp>
      <p:sp>
        <p:nvSpPr>
          <p:cNvPr id="191" name="CasellaDiTesto 18"/>
          <p:cNvSpPr txBox="1"/>
          <p:nvPr/>
        </p:nvSpPr>
        <p:spPr>
          <a:xfrm>
            <a:off x="5371060" y="6014372"/>
            <a:ext cx="6008023" cy="3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000"/>
            </a:lvl1pPr>
          </a:lstStyle>
          <a:p>
            <a:pPr/>
            <a:r>
              <a:t>SANITÀ DIGITALE E TELEMEDICINA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C00000"/>
                </a:solidFill>
              </a:defRPr>
            </a:pPr>
            <a:r>
              <a:t>A</a:t>
            </a:r>
            <a:r>
              <a:rPr>
                <a:solidFill>
                  <a:srgbClr val="2F5597"/>
                </a:solidFill>
              </a:rPr>
              <a:t>m</a:t>
            </a:r>
            <a:r>
              <a:t>ICA </a:t>
            </a:r>
            <a:r>
              <a:rPr>
                <a:solidFill>
                  <a:srgbClr val="2F5597"/>
                </a:solidFill>
              </a:rPr>
              <a:t>Home</a:t>
            </a:r>
            <a:r>
              <a:rPr>
                <a:solidFill>
                  <a:srgbClr val="2F5597"/>
                </a:solidFill>
              </a:rPr>
              <a:t> </a:t>
            </a:r>
          </a:p>
        </p:txBody>
      </p:sp>
      <p:sp>
        <p:nvSpPr>
          <p:cNvPr id="314" name="Rettangolo 19"/>
          <p:cNvSpPr txBox="1"/>
          <p:nvPr/>
        </p:nvSpPr>
        <p:spPr>
          <a:xfrm>
            <a:off x="655319" y="6256059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sp>
        <p:nvSpPr>
          <p:cNvPr id="315" name="CasellaDiTesto 4"/>
          <p:cNvSpPr txBox="1"/>
          <p:nvPr/>
        </p:nvSpPr>
        <p:spPr>
          <a:xfrm>
            <a:off x="4935820" y="6256059"/>
            <a:ext cx="6008023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Modulo I - Nuovi modelli per prendersi cura del paziente </a:t>
            </a:r>
          </a:p>
        </p:txBody>
      </p:sp>
      <p:sp>
        <p:nvSpPr>
          <p:cNvPr id="316" name="Titolo 1"/>
          <p:cNvSpPr txBox="1"/>
          <p:nvPr/>
        </p:nvSpPr>
        <p:spPr>
          <a:xfrm>
            <a:off x="2511392" y="1774594"/>
            <a:ext cx="7169216" cy="270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algn="ctr" defTabSz="667512">
              <a:lnSpc>
                <a:spcPct val="64000"/>
              </a:lnSpc>
              <a:defRPr cap="all" sz="2044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Scenario 2</a:t>
            </a:r>
          </a:p>
        </p:txBody>
      </p:sp>
      <p:sp>
        <p:nvSpPr>
          <p:cNvPr id="317" name="CasellaDiTesto 5"/>
          <p:cNvSpPr txBox="1"/>
          <p:nvPr/>
        </p:nvSpPr>
        <p:spPr>
          <a:xfrm>
            <a:off x="655319" y="1992003"/>
            <a:ext cx="4237821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000">
                <a:solidFill>
                  <a:schemeClr val="accent1"/>
                </a:solidFill>
              </a:defRPr>
            </a:pPr>
            <a:r>
              <a:t>Homecare Monitoraggio e </a:t>
            </a:r>
          </a:p>
          <a:p>
            <a:pPr algn="ctr">
              <a:defRPr b="1" sz="2000">
                <a:solidFill>
                  <a:schemeClr val="accent1"/>
                </a:solidFill>
              </a:defRPr>
            </a:pPr>
            <a:r>
              <a:t>Stimolazione Psico/Fisica</a:t>
            </a:r>
          </a:p>
        </p:txBody>
      </p:sp>
      <p:pic>
        <p:nvPicPr>
          <p:cNvPr id="318" name="Immagine 11" descr="Immagine 11"/>
          <p:cNvPicPr>
            <a:picLocks noChangeAspect="1"/>
          </p:cNvPicPr>
          <p:nvPr/>
        </p:nvPicPr>
        <p:blipFill>
          <a:blip r:embed="rId2">
            <a:extLst/>
          </a:blip>
          <a:srcRect l="33821" t="34635" r="13517" b="10754"/>
          <a:stretch>
            <a:fillRect/>
          </a:stretch>
        </p:blipFill>
        <p:spPr>
          <a:xfrm>
            <a:off x="244022" y="2734208"/>
            <a:ext cx="1940014" cy="113162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19" name="Immagine 15" descr="Immagine 15"/>
          <p:cNvPicPr>
            <a:picLocks noChangeAspect="1"/>
          </p:cNvPicPr>
          <p:nvPr/>
        </p:nvPicPr>
        <p:blipFill>
          <a:blip r:embed="rId3">
            <a:extLst/>
          </a:blip>
          <a:srcRect l="28171" t="33821" r="24726" b="10407"/>
          <a:stretch>
            <a:fillRect/>
          </a:stretch>
        </p:blipFill>
        <p:spPr>
          <a:xfrm>
            <a:off x="1463826" y="4135001"/>
            <a:ext cx="2561865" cy="17062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20" name="Immagine 18" descr="Immagine 18"/>
          <p:cNvPicPr>
            <a:picLocks noChangeAspect="1"/>
          </p:cNvPicPr>
          <p:nvPr/>
        </p:nvPicPr>
        <p:blipFill>
          <a:blip r:embed="rId4">
            <a:extLst/>
          </a:blip>
          <a:srcRect l="18750" t="32090" r="17317" b="10464"/>
          <a:stretch>
            <a:fillRect/>
          </a:stretch>
        </p:blipFill>
        <p:spPr>
          <a:xfrm>
            <a:off x="3432242" y="2734207"/>
            <a:ext cx="2524830" cy="12761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21" name="Freccia tridirezionale 19"/>
          <p:cNvSpPr/>
          <p:nvPr/>
        </p:nvSpPr>
        <p:spPr>
          <a:xfrm rot="10800000">
            <a:off x="2437122" y="2804710"/>
            <a:ext cx="671836" cy="346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200"/>
                </a:moveTo>
                <a:lnTo>
                  <a:pt x="2783" y="10800"/>
                </a:lnTo>
                <a:lnTo>
                  <a:pt x="2783" y="13500"/>
                </a:lnTo>
                <a:lnTo>
                  <a:pt x="9408" y="13500"/>
                </a:lnTo>
                <a:lnTo>
                  <a:pt x="9408" y="5400"/>
                </a:lnTo>
                <a:lnTo>
                  <a:pt x="8017" y="5400"/>
                </a:lnTo>
                <a:lnTo>
                  <a:pt x="10800" y="0"/>
                </a:lnTo>
                <a:lnTo>
                  <a:pt x="13583" y="5400"/>
                </a:lnTo>
                <a:lnTo>
                  <a:pt x="12192" y="5400"/>
                </a:lnTo>
                <a:lnTo>
                  <a:pt x="12192" y="13500"/>
                </a:lnTo>
                <a:lnTo>
                  <a:pt x="18817" y="13500"/>
                </a:lnTo>
                <a:lnTo>
                  <a:pt x="18817" y="10800"/>
                </a:lnTo>
                <a:lnTo>
                  <a:pt x="21600" y="16200"/>
                </a:lnTo>
                <a:lnTo>
                  <a:pt x="18817" y="21600"/>
                </a:lnTo>
                <a:lnTo>
                  <a:pt x="18817" y="18900"/>
                </a:lnTo>
                <a:lnTo>
                  <a:pt x="2783" y="18900"/>
                </a:lnTo>
                <a:lnTo>
                  <a:pt x="2783" y="216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2" name="CasellaDiTesto 21"/>
          <p:cNvSpPr txBox="1"/>
          <p:nvPr/>
        </p:nvSpPr>
        <p:spPr>
          <a:xfrm>
            <a:off x="8179463" y="2086095"/>
            <a:ext cx="2764379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solidFill>
                  <a:schemeClr val="accent1"/>
                </a:solidFill>
              </a:defRPr>
            </a:lvl1pPr>
          </a:lstStyle>
          <a:p>
            <a:pPr/>
            <a:r>
              <a:t>Personal Domestic Robot + IoT/CV + Edge AI</a:t>
            </a:r>
          </a:p>
        </p:txBody>
      </p:sp>
      <p:sp>
        <p:nvSpPr>
          <p:cNvPr id="323" name="Freccia bidirezionale orizzontale 23"/>
          <p:cNvSpPr/>
          <p:nvPr/>
        </p:nvSpPr>
        <p:spPr>
          <a:xfrm rot="5400000">
            <a:off x="9217052" y="3023461"/>
            <a:ext cx="622170" cy="184667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24" name="Immagine 29" descr="Immagine 2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83275" y="3582185"/>
            <a:ext cx="5261590" cy="213383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" grpId="3"/>
      <p:bldP build="whole" bldLvl="1" animBg="1" rev="0" advAuto="0" spid="323" grpId="2"/>
      <p:bldP build="whole" bldLvl="1" animBg="1" rev="0" advAuto="0" spid="3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4178" y="4677766"/>
            <a:ext cx="1959509" cy="1303964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Rettangolo 1"/>
          <p:cNvSpPr txBox="1"/>
          <p:nvPr/>
        </p:nvSpPr>
        <p:spPr>
          <a:xfrm>
            <a:off x="217654" y="267564"/>
            <a:ext cx="11756691" cy="112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C00000"/>
                </a:solidFill>
              </a:defRPr>
            </a:pPr>
            <a:r>
              <a:t>A</a:t>
            </a:r>
            <a:r>
              <a:rPr>
                <a:solidFill>
                  <a:srgbClr val="2F5597"/>
                </a:solidFill>
              </a:rPr>
              <a:t>m</a:t>
            </a:r>
            <a:r>
              <a:t>ICA </a:t>
            </a:r>
            <a:r>
              <a:rPr>
                <a:solidFill>
                  <a:srgbClr val="2F5597"/>
                </a:solidFill>
              </a:rPr>
              <a:t>Home</a:t>
            </a:r>
            <a:r>
              <a:rPr>
                <a:solidFill>
                  <a:srgbClr val="2F5597"/>
                </a:solidFill>
              </a:rPr>
              <a:t> </a:t>
            </a:r>
            <a:endParaRPr>
              <a:solidFill>
                <a:srgbClr val="2F5597"/>
              </a:solidFill>
            </a:endParaRPr>
          </a:p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 </a:t>
            </a:r>
          </a:p>
        </p:txBody>
      </p:sp>
      <p:sp>
        <p:nvSpPr>
          <p:cNvPr id="328" name="Rettangolo 19"/>
          <p:cNvSpPr txBox="1"/>
          <p:nvPr/>
        </p:nvSpPr>
        <p:spPr>
          <a:xfrm>
            <a:off x="655319" y="6256059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sp>
        <p:nvSpPr>
          <p:cNvPr id="329" name="CasellaDiTesto 4"/>
          <p:cNvSpPr txBox="1"/>
          <p:nvPr/>
        </p:nvSpPr>
        <p:spPr>
          <a:xfrm>
            <a:off x="4935820" y="6256059"/>
            <a:ext cx="6008023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Modulo I - Nuovi modelli per prendersi cura del paziente </a:t>
            </a:r>
          </a:p>
        </p:txBody>
      </p:sp>
      <p:sp>
        <p:nvSpPr>
          <p:cNvPr id="330" name="Titolo 1"/>
          <p:cNvSpPr txBox="1"/>
          <p:nvPr/>
        </p:nvSpPr>
        <p:spPr>
          <a:xfrm>
            <a:off x="2511392" y="1774594"/>
            <a:ext cx="7169216" cy="270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algn="ctr" defTabSz="667512">
              <a:lnSpc>
                <a:spcPct val="64000"/>
              </a:lnSpc>
              <a:defRPr cap="all" sz="2044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Scenario 3 - Homecare Sicurezza  </a:t>
            </a:r>
          </a:p>
        </p:txBody>
      </p:sp>
      <p:sp>
        <p:nvSpPr>
          <p:cNvPr id="331" name="CasellaDiTesto 6"/>
          <p:cNvSpPr txBox="1"/>
          <p:nvPr/>
        </p:nvSpPr>
        <p:spPr>
          <a:xfrm>
            <a:off x="4049755" y="3054285"/>
            <a:ext cx="4237821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400">
                <a:solidFill>
                  <a:schemeClr val="accent1"/>
                </a:solidFill>
              </a:defRPr>
            </a:lvl1pPr>
          </a:lstStyle>
          <a:p>
            <a:pPr/>
            <a:r>
              <a:t>IoT/Sensors/CV/Edge AI</a:t>
            </a:r>
          </a:p>
        </p:txBody>
      </p:sp>
      <p:sp>
        <p:nvSpPr>
          <p:cNvPr id="332" name="Freccia bidirezionale orizzontale 8"/>
          <p:cNvSpPr/>
          <p:nvPr/>
        </p:nvSpPr>
        <p:spPr>
          <a:xfrm>
            <a:off x="3776222" y="3219127"/>
            <a:ext cx="622170" cy="184667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3" name="Freccia bidirezionale orizzontale 16"/>
          <p:cNvSpPr/>
          <p:nvPr/>
        </p:nvSpPr>
        <p:spPr>
          <a:xfrm rot="5400000">
            <a:off x="5784915" y="3751443"/>
            <a:ext cx="622170" cy="184667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4" name="Freccia bidirezionale orizzontale 20"/>
          <p:cNvSpPr/>
          <p:nvPr/>
        </p:nvSpPr>
        <p:spPr>
          <a:xfrm>
            <a:off x="7906731" y="3220696"/>
            <a:ext cx="622170" cy="184667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35" name="Immagine 26" descr="Immagine 26"/>
          <p:cNvPicPr>
            <a:picLocks noChangeAspect="1"/>
          </p:cNvPicPr>
          <p:nvPr/>
        </p:nvPicPr>
        <p:blipFill>
          <a:blip r:embed="rId3">
            <a:extLst/>
          </a:blip>
          <a:srcRect l="33659" t="32090" r="7712" b="10732"/>
          <a:stretch>
            <a:fillRect/>
          </a:stretch>
        </p:blipFill>
        <p:spPr>
          <a:xfrm>
            <a:off x="285672" y="2535614"/>
            <a:ext cx="2810249" cy="154166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36" name="Immagine 28" descr="Immagine 28"/>
          <p:cNvPicPr>
            <a:picLocks noChangeAspect="1"/>
          </p:cNvPicPr>
          <p:nvPr/>
        </p:nvPicPr>
        <p:blipFill>
          <a:blip r:embed="rId4">
            <a:extLst/>
          </a:blip>
          <a:srcRect l="17653" t="33496" r="15670" b="18048"/>
          <a:stretch>
            <a:fillRect/>
          </a:stretch>
        </p:blipFill>
        <p:spPr>
          <a:xfrm>
            <a:off x="8742088" y="2584563"/>
            <a:ext cx="3371356" cy="146646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37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39663" y="4204842"/>
            <a:ext cx="1564005" cy="1564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Architettura funzionale di </a:t>
            </a:r>
            <a:r>
              <a:rPr>
                <a:solidFill>
                  <a:srgbClr val="C00000"/>
                </a:solidFill>
              </a:rPr>
              <a:t>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  <a:r>
              <a:t> </a:t>
            </a:r>
          </a:p>
        </p:txBody>
      </p:sp>
      <p:sp>
        <p:nvSpPr>
          <p:cNvPr id="340" name="Rettangolo 19"/>
          <p:cNvSpPr txBox="1"/>
          <p:nvPr/>
        </p:nvSpPr>
        <p:spPr>
          <a:xfrm>
            <a:off x="655319" y="6292851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pic>
        <p:nvPicPr>
          <p:cNvPr id="341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rcRect l="0" t="935" r="0" b="0"/>
          <a:stretch>
            <a:fillRect/>
          </a:stretch>
        </p:blipFill>
        <p:spPr>
          <a:xfrm>
            <a:off x="1932495" y="2325337"/>
            <a:ext cx="6554762" cy="3658278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CasellaDiTesto 3"/>
          <p:cNvSpPr txBox="1"/>
          <p:nvPr/>
        </p:nvSpPr>
        <p:spPr>
          <a:xfrm>
            <a:off x="262536" y="1451967"/>
            <a:ext cx="11666929" cy="856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cap="all" sz="260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Scenario 1 - Struttura Residenziale </a:t>
            </a:r>
          </a:p>
          <a:p>
            <a:pPr algn="ctr">
              <a:defRPr cap="all" sz="260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Telepresenza Assistita </a:t>
            </a:r>
          </a:p>
        </p:txBody>
      </p:sp>
      <p:sp>
        <p:nvSpPr>
          <p:cNvPr id="343" name="CasellaDiTesto 5"/>
          <p:cNvSpPr txBox="1"/>
          <p:nvPr/>
        </p:nvSpPr>
        <p:spPr>
          <a:xfrm>
            <a:off x="8412007" y="3075057"/>
            <a:ext cx="3080681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000">
                <a:solidFill>
                  <a:schemeClr val="accent1"/>
                </a:solidFill>
              </a:defRPr>
            </a:pPr>
            <a:r>
              <a:t>Social Robot + IoT + </a:t>
            </a:r>
          </a:p>
          <a:p>
            <a:pPr algn="ctr">
              <a:defRPr b="1" sz="2000">
                <a:solidFill>
                  <a:schemeClr val="accent1"/>
                </a:solidFill>
              </a:defRPr>
            </a:pPr>
            <a:r>
              <a:t>CV+ Edge AI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Architettura funzionale di </a:t>
            </a:r>
            <a:r>
              <a:rPr>
                <a:solidFill>
                  <a:srgbClr val="C00000"/>
                </a:solidFill>
              </a:rPr>
              <a:t>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  <a:r>
              <a:t> </a:t>
            </a:r>
          </a:p>
        </p:txBody>
      </p:sp>
      <p:sp>
        <p:nvSpPr>
          <p:cNvPr id="346" name="Rettangolo 19"/>
          <p:cNvSpPr txBox="1"/>
          <p:nvPr/>
        </p:nvSpPr>
        <p:spPr>
          <a:xfrm>
            <a:off x="655319" y="6292851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sp>
        <p:nvSpPr>
          <p:cNvPr id="347" name="CasellaDiTesto 3"/>
          <p:cNvSpPr txBox="1"/>
          <p:nvPr/>
        </p:nvSpPr>
        <p:spPr>
          <a:xfrm>
            <a:off x="262536" y="1555665"/>
            <a:ext cx="11666929" cy="1275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cap="all" sz="260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Scenario 2 - Struttura Residenziale </a:t>
            </a:r>
            <a:br/>
            <a:r>
              <a:t>Monitoraggio</a:t>
            </a:r>
            <a:br/>
          </a:p>
        </p:txBody>
      </p:sp>
      <p:sp>
        <p:nvSpPr>
          <p:cNvPr id="348" name="CasellaDiTesto 5"/>
          <p:cNvSpPr txBox="1"/>
          <p:nvPr/>
        </p:nvSpPr>
        <p:spPr>
          <a:xfrm>
            <a:off x="9015323" y="3075057"/>
            <a:ext cx="3080681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000">
                <a:solidFill>
                  <a:schemeClr val="accent1"/>
                </a:solidFill>
              </a:defRPr>
            </a:pPr>
            <a:r>
              <a:t>Social Robot  + CV + </a:t>
            </a:r>
          </a:p>
          <a:p>
            <a:pPr algn="ctr">
              <a:defRPr b="1" sz="2000">
                <a:solidFill>
                  <a:schemeClr val="accent1"/>
                </a:solidFill>
              </a:defRPr>
            </a:pPr>
            <a:r>
              <a:t>Edge AI</a:t>
            </a:r>
          </a:p>
        </p:txBody>
      </p:sp>
      <p:pic>
        <p:nvPicPr>
          <p:cNvPr id="34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816" y="2365898"/>
            <a:ext cx="3475693" cy="3475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00755" y="4250049"/>
            <a:ext cx="2611576" cy="1695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magine 6" descr="Immagine 6"/>
          <p:cNvPicPr>
            <a:picLocks noChangeAspect="1"/>
          </p:cNvPicPr>
          <p:nvPr/>
        </p:nvPicPr>
        <p:blipFill>
          <a:blip r:embed="rId4">
            <a:extLst/>
          </a:blip>
          <a:srcRect l="0" t="0" r="19798" b="29423"/>
          <a:stretch>
            <a:fillRect/>
          </a:stretch>
        </p:blipFill>
        <p:spPr>
          <a:xfrm>
            <a:off x="3954960" y="2437634"/>
            <a:ext cx="1889308" cy="1695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06542" y="2383146"/>
            <a:ext cx="2367474" cy="1821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egnaposto contenuto 4" descr="Segnaposto contenuto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0618" y="846743"/>
            <a:ext cx="3360383" cy="7535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7" name="Immagine 22"/>
          <p:cNvGrpSpPr/>
          <p:nvPr/>
        </p:nvGrpSpPr>
        <p:grpSpPr>
          <a:xfrm>
            <a:off x="6615025" y="1767743"/>
            <a:ext cx="3493104" cy="2874432"/>
            <a:chOff x="0" y="0"/>
            <a:chExt cx="3493103" cy="2874430"/>
          </a:xfrm>
        </p:grpSpPr>
        <p:sp>
          <p:nvSpPr>
            <p:cNvPr id="355" name="Rettangolo"/>
            <p:cNvSpPr/>
            <p:nvPr/>
          </p:nvSpPr>
          <p:spPr>
            <a:xfrm>
              <a:off x="0" y="0"/>
              <a:ext cx="3493104" cy="2874431"/>
            </a:xfrm>
            <a:prstGeom prst="rect">
              <a:avLst/>
            </a:prstGeom>
            <a:solidFill>
              <a:srgbClr val="333F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56" name="image48.png" descr="image4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2797" t="0" r="36709" b="0"/>
            <a:stretch>
              <a:fillRect/>
            </a:stretch>
          </p:blipFill>
          <p:spPr>
            <a:xfrm>
              <a:off x="-1" y="0"/>
              <a:ext cx="3493104" cy="2874431"/>
            </a:xfrm>
            <a:prstGeom prst="rect">
              <a:avLst/>
            </a:prstGeom>
            <a:ln w="9525" cap="flat">
              <a:solidFill>
                <a:schemeClr val="accent1">
                  <a:alpha val="95000"/>
                </a:schemeClr>
              </a:solidFill>
              <a:prstDash val="solid"/>
              <a:round/>
            </a:ln>
            <a:effectLst>
              <a:reflection blurRad="0" stA="45000" stPos="0" endA="0" endPos="40000" dist="0" dir="5400000" fadeDir="5400000" sx="100000" sy="-100000" kx="0" ky="0" algn="bl" rotWithShape="0"/>
            </a:effectLst>
          </p:spPr>
        </p:pic>
      </p:grpSp>
      <p:pic>
        <p:nvPicPr>
          <p:cNvPr id="358" name="Immagine 18" descr="Immagin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431536">
            <a:off x="2640013" y="1774661"/>
            <a:ext cx="3617303" cy="2874431"/>
          </a:xfrm>
          <a:prstGeom prst="rect">
            <a:avLst/>
          </a:prstGeom>
          <a:ln w="12700">
            <a:miter lim="400000"/>
          </a:ln>
          <a:effectLst>
            <a:reflection blurRad="0" stA="74000" stPos="0" endA="0" endPos="40000" dist="0" dir="5400000" fadeDir="5400000" sx="100000" sy="-100000" kx="0" ky="0" algn="bl" rotWithShape="0"/>
          </a:effectLst>
        </p:spPr>
      </p:pic>
      <p:pic>
        <p:nvPicPr>
          <p:cNvPr id="359" name="Immagine 2" descr="Immagine 2"/>
          <p:cNvPicPr>
            <a:picLocks noChangeAspect="1"/>
          </p:cNvPicPr>
          <p:nvPr/>
        </p:nvPicPr>
        <p:blipFill>
          <a:blip r:embed="rId5">
            <a:extLst/>
          </a:blip>
          <a:srcRect l="2442" t="15493" r="64821" b="14086"/>
          <a:stretch>
            <a:fillRect/>
          </a:stretch>
        </p:blipFill>
        <p:spPr>
          <a:xfrm>
            <a:off x="3216853" y="846743"/>
            <a:ext cx="1997386" cy="753504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Rettangolo 5"/>
          <p:cNvSpPr txBox="1"/>
          <p:nvPr/>
        </p:nvSpPr>
        <p:spPr>
          <a:xfrm>
            <a:off x="2879865" y="1825886"/>
            <a:ext cx="2804922" cy="46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1300"/>
            </a:pPr>
            <a:r>
              <a:t>Progettare una Telemedicina </a:t>
            </a:r>
          </a:p>
          <a:p>
            <a:pPr algn="ctr">
              <a:defRPr b="1" i="1" sz="1300"/>
            </a:pPr>
            <a:r>
              <a:t>patient-centred</a:t>
            </a:r>
            <a:r>
              <a:rPr i="0"/>
              <a:t> e </a:t>
            </a:r>
            <a:r>
              <a:t>community-centred</a:t>
            </a:r>
          </a:p>
        </p:txBody>
      </p:sp>
      <p:sp>
        <p:nvSpPr>
          <p:cNvPr id="361" name="Rettangolo 23"/>
          <p:cNvSpPr txBox="1"/>
          <p:nvPr/>
        </p:nvSpPr>
        <p:spPr>
          <a:xfrm>
            <a:off x="127943" y="1766035"/>
            <a:ext cx="2394469" cy="107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1300">
                <a:solidFill>
                  <a:schemeClr val="accent1"/>
                </a:solidFill>
                <a:effectLst>
                  <a:outerShdw sx="100000" sy="100000" kx="0" ky="0" algn="b" rotWithShape="0" blurRad="38100" dist="25400" dir="5400000">
                    <a:srgbClr val="6E747A">
                      <a:alpha val="43000"/>
                    </a:srgbClr>
                  </a:outerShdw>
                </a:effectLst>
              </a:defRPr>
            </a:pPr>
            <a:r>
              <a:t>Unità di Ricerca</a:t>
            </a:r>
          </a:p>
          <a:p>
            <a:pPr algn="ctr">
              <a:defRPr b="1" i="1" sz="1300">
                <a:solidFill>
                  <a:schemeClr val="accent1"/>
                </a:solidFill>
                <a:effectLst>
                  <a:outerShdw sx="100000" sy="100000" kx="0" ky="0" algn="b" rotWithShape="0" blurRad="38100" dist="25400" dir="5400000">
                    <a:srgbClr val="6E747A">
                      <a:alpha val="43000"/>
                    </a:srgbClr>
                  </a:outerShdw>
                </a:effectLst>
              </a:defRPr>
            </a:pPr>
            <a:r>
              <a:t>E-LEARNING E PROMOZIONE DELLA SALUTE</a:t>
            </a:r>
          </a:p>
          <a:p>
            <a:pPr algn="ctr">
              <a:defRPr b="1" i="1" sz="1300">
                <a:solidFill>
                  <a:schemeClr val="accent1"/>
                </a:solidFill>
                <a:effectLst>
                  <a:outerShdw sx="100000" sy="100000" kx="0" ky="0" algn="b" rotWithShape="0" blurRad="38100" dist="25400" dir="5400000">
                    <a:srgbClr val="6E747A">
                      <a:alpha val="43000"/>
                    </a:srgbClr>
                  </a:outerShdw>
                </a:effectLst>
              </a:defRPr>
            </a:pPr>
            <a:r>
              <a:t>Prof.ssa Loredana Perla</a:t>
            </a:r>
          </a:p>
        </p:txBody>
      </p:sp>
      <p:pic>
        <p:nvPicPr>
          <p:cNvPr id="362" name="Immagine 32" descr="Immagine 3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74326" y="2633709"/>
            <a:ext cx="1615134" cy="98119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63" name="Rettangolo 25"/>
          <p:cNvSpPr txBox="1"/>
          <p:nvPr/>
        </p:nvSpPr>
        <p:spPr>
          <a:xfrm>
            <a:off x="6939989" y="1774257"/>
            <a:ext cx="2789320" cy="461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1300"/>
            </a:lvl1pPr>
          </a:lstStyle>
          <a:p>
            <a:pPr/>
            <a:r>
              <a:t>Valutare Qualità di Vita del paziente ed efficienza dei progetti di Telemedicina</a:t>
            </a:r>
          </a:p>
        </p:txBody>
      </p:sp>
      <p:sp>
        <p:nvSpPr>
          <p:cNvPr id="364" name="Rettangolo 24"/>
          <p:cNvSpPr txBox="1"/>
          <p:nvPr/>
        </p:nvSpPr>
        <p:spPr>
          <a:xfrm>
            <a:off x="10173141" y="1709939"/>
            <a:ext cx="1890920" cy="127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1300">
                <a:solidFill>
                  <a:schemeClr val="accent1"/>
                </a:solidFill>
                <a:effectLst>
                  <a:outerShdw sx="100000" sy="100000" kx="0" ky="0" algn="b" rotWithShape="0" blurRad="38100" dist="25400" dir="5400000">
                    <a:srgbClr val="6E747A">
                      <a:alpha val="43000"/>
                    </a:srgbClr>
                  </a:outerShdw>
                </a:effectLst>
              </a:defRPr>
            </a:pPr>
            <a:r>
              <a:t>Unità di Ricerca</a:t>
            </a:r>
          </a:p>
          <a:p>
            <a:pPr algn="ctr">
              <a:defRPr b="1" i="1" sz="1300">
                <a:solidFill>
                  <a:schemeClr val="accent1"/>
                </a:solidFill>
                <a:effectLst>
                  <a:outerShdw sx="100000" sy="100000" kx="0" ky="0" algn="b" rotWithShape="0" blurRad="38100" dist="25400" dir="5400000">
                    <a:srgbClr val="6E747A">
                      <a:alpha val="43000"/>
                    </a:srgbClr>
                  </a:outerShdw>
                </a:effectLst>
              </a:defRPr>
            </a:pPr>
            <a:r>
              <a:t>SERVIZI DI FORMAZIONE E VALUTAZIONE IN TELEMEDICINA</a:t>
            </a:r>
          </a:p>
          <a:p>
            <a:pPr algn="ctr">
              <a:defRPr b="1" i="1" sz="1300">
                <a:solidFill>
                  <a:schemeClr val="accent1"/>
                </a:solidFill>
                <a:effectLst>
                  <a:outerShdw sx="100000" sy="100000" kx="0" ky="0" algn="b" rotWithShape="0" blurRad="38100" dist="25400" dir="5400000">
                    <a:srgbClr val="6E747A">
                      <a:alpha val="43000"/>
                    </a:srgbClr>
                  </a:outerShdw>
                </a:effectLst>
              </a:defRPr>
            </a:pPr>
            <a:r>
              <a:t>Prof. Fabio Manca</a:t>
            </a:r>
          </a:p>
        </p:txBody>
      </p:sp>
      <p:sp>
        <p:nvSpPr>
          <p:cNvPr id="365" name="CasellaDiTesto 28"/>
          <p:cNvSpPr txBox="1"/>
          <p:nvPr/>
        </p:nvSpPr>
        <p:spPr>
          <a:xfrm>
            <a:off x="3083604" y="5317130"/>
            <a:ext cx="10198042" cy="119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57175" indent="-257175">
              <a:buSzPct val="100000"/>
              <a:buChar char="✓"/>
              <a:defRPr i="1" sz="1400">
                <a:solidFill>
                  <a:srgbClr val="464653"/>
                </a:solidFill>
              </a:defRPr>
            </a:pPr>
            <a:r>
              <a:t>Progettazione di percorsi inclusivi tramite LMS di Telemedicina per l’empowerment del paziente</a:t>
            </a:r>
          </a:p>
          <a:p>
            <a:pPr marL="257175" indent="-257175">
              <a:buSzPct val="100000"/>
              <a:buChar char="✓"/>
              <a:defRPr i="1" sz="1400">
                <a:solidFill>
                  <a:srgbClr val="464653"/>
                </a:solidFill>
              </a:defRPr>
            </a:pPr>
            <a:r>
              <a:t>promozione della salute e del benessere per stili di vita salubri e qualità di vita del paziente</a:t>
            </a:r>
          </a:p>
          <a:p>
            <a:pPr marL="257175" indent="-257175">
              <a:buSzPct val="100000"/>
              <a:buChar char="✓"/>
              <a:defRPr i="1" sz="1400">
                <a:solidFill>
                  <a:srgbClr val="464653"/>
                </a:solidFill>
              </a:defRPr>
            </a:pPr>
            <a:r>
              <a:t>comunicazione della scienza in prospettiva saluto-genetica </a:t>
            </a:r>
          </a:p>
          <a:p>
            <a:pPr marL="257175" indent="-257175">
              <a:buSzPct val="100000"/>
              <a:buChar char="✓"/>
              <a:defRPr i="1" sz="1400">
                <a:solidFill>
                  <a:srgbClr val="464653"/>
                </a:solidFill>
              </a:defRPr>
            </a:pPr>
            <a:r>
              <a:t>progettazione per la formazione professionale di medici, operatori sanitari, operatori socio-assistenziali</a:t>
            </a:r>
          </a:p>
          <a:p>
            <a:pPr marL="257175" indent="-257175">
              <a:buSzPct val="100000"/>
              <a:buChar char="✓"/>
              <a:defRPr i="1" sz="1400">
                <a:solidFill>
                  <a:srgbClr val="464653"/>
                </a:solidFill>
              </a:defRPr>
            </a:pPr>
            <a:r>
              <a:t>valorizzazione dell’informazione statistica  a supporto della Telemedicina  </a:t>
            </a:r>
          </a:p>
        </p:txBody>
      </p:sp>
      <p:pic>
        <p:nvPicPr>
          <p:cNvPr id="366" name="Immagine 37" descr="Immagine 37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rcRect l="7715" t="0" r="12136" b="11051"/>
          <a:stretch>
            <a:fillRect/>
          </a:stretch>
        </p:blipFill>
        <p:spPr>
          <a:xfrm>
            <a:off x="375136" y="4363887"/>
            <a:ext cx="1982361" cy="1636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Progettualità di</a:t>
            </a:r>
            <a:r>
              <a:rPr>
                <a:solidFill>
                  <a:srgbClr val="C00000"/>
                </a:solidFill>
              </a:rPr>
              <a:t> 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  <a:r>
              <a:t> </a:t>
            </a:r>
          </a:p>
        </p:txBody>
      </p:sp>
      <p:sp>
        <p:nvSpPr>
          <p:cNvPr id="369" name="Rettangolo 19"/>
          <p:cNvSpPr txBox="1"/>
          <p:nvPr/>
        </p:nvSpPr>
        <p:spPr>
          <a:xfrm>
            <a:off x="655319" y="6292851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pic>
        <p:nvPicPr>
          <p:cNvPr id="370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996" y="1584680"/>
            <a:ext cx="2971800" cy="788430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Text Box 13"/>
          <p:cNvSpPr txBox="1"/>
          <p:nvPr/>
        </p:nvSpPr>
        <p:spPr>
          <a:xfrm>
            <a:off x="1976044" y="1802245"/>
            <a:ext cx="8239912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400" u="sng">
                <a:solidFill>
                  <a:srgbClr val="FF0000"/>
                </a:solidFill>
              </a:defRPr>
            </a:pPr>
            <a:r>
              <a:t>Pepper4Elderly</a:t>
            </a:r>
            <a:r>
              <a:rPr u="none"/>
              <a:t>: Monitoraggio psicologico</a:t>
            </a:r>
          </a:p>
        </p:txBody>
      </p:sp>
      <p:pic>
        <p:nvPicPr>
          <p:cNvPr id="37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3131" y="2424338"/>
            <a:ext cx="4574510" cy="3262987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CasellaDiTesto 9"/>
          <p:cNvSpPr txBox="1"/>
          <p:nvPr/>
        </p:nvSpPr>
        <p:spPr>
          <a:xfrm>
            <a:off x="286102" y="2686806"/>
            <a:ext cx="6007703" cy="2961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 algn="just">
              <a:buSzPct val="100000"/>
              <a:buChar char="✓"/>
              <a:defRPr>
                <a:solidFill>
                  <a:srgbClr val="464653"/>
                </a:solidFill>
              </a:defRPr>
            </a:pPr>
            <a:r>
              <a:t>Riconoscimento di emozioni e stato d’animo (monitoraggio di stati depressivi e stress);</a:t>
            </a:r>
          </a:p>
          <a:p>
            <a:pPr marL="285750" indent="-285750" algn="just">
              <a:buSzPct val="100000"/>
              <a:buChar char="✓"/>
              <a:defRPr>
                <a:solidFill>
                  <a:srgbClr val="464653"/>
                </a:solidFill>
              </a:defRPr>
            </a:pPr>
          </a:p>
          <a:p>
            <a:pPr marL="285750" indent="-285750" algn="just">
              <a:buSzPct val="100000"/>
              <a:buChar char="✓"/>
              <a:defRPr b="1">
                <a:solidFill>
                  <a:srgbClr val="464653"/>
                </a:solidFill>
              </a:defRPr>
            </a:pPr>
            <a:r>
              <a:t>Pepper</a:t>
            </a:r>
            <a:r>
              <a:rPr b="0"/>
              <a:t> sarà dotato di software per l’</a:t>
            </a:r>
            <a:r>
              <a:t>analisi delle espressioni facciali </a:t>
            </a:r>
            <a:r>
              <a:rPr b="0"/>
              <a:t>e per la </a:t>
            </a:r>
            <a:r>
              <a:t>rilevazione di emozioni dal parlato</a:t>
            </a:r>
            <a:r>
              <a:rPr b="0"/>
              <a:t>. </a:t>
            </a:r>
            <a:endParaRPr b="0"/>
          </a:p>
          <a:p>
            <a:pPr marL="285750" indent="-285750" algn="just">
              <a:buSzPct val="100000"/>
              <a:buChar char="✓"/>
              <a:defRPr b="1">
                <a:solidFill>
                  <a:srgbClr val="464653"/>
                </a:solidFill>
              </a:defRPr>
            </a:pPr>
          </a:p>
          <a:p>
            <a:pPr marL="285750" indent="-285750" algn="just">
              <a:buSzPct val="100000"/>
              <a:buChar char="✓"/>
              <a:defRPr b="1">
                <a:solidFill>
                  <a:srgbClr val="464653"/>
                </a:solidFill>
              </a:defRPr>
            </a:pPr>
            <a:r>
              <a:t>Empatia</a:t>
            </a:r>
            <a:r>
              <a:rPr b="0"/>
              <a:t>: architettura cognitiva in grado ragionare sullo stato mentale dell’utente. </a:t>
            </a:r>
            <a:endParaRPr b="0"/>
          </a:p>
          <a:p>
            <a:pPr algn="just">
              <a:defRPr>
                <a:solidFill>
                  <a:srgbClr val="464653"/>
                </a:solidFill>
              </a:defRPr>
            </a:pPr>
            <a:r>
              <a:t>   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Architettura funzionale di </a:t>
            </a:r>
            <a:r>
              <a:rPr>
                <a:solidFill>
                  <a:srgbClr val="C00000"/>
                </a:solidFill>
              </a:rPr>
              <a:t>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  <a:r>
              <a:t> </a:t>
            </a:r>
          </a:p>
        </p:txBody>
      </p:sp>
      <p:sp>
        <p:nvSpPr>
          <p:cNvPr id="376" name="Rettangolo 19"/>
          <p:cNvSpPr txBox="1"/>
          <p:nvPr/>
        </p:nvSpPr>
        <p:spPr>
          <a:xfrm>
            <a:off x="655319" y="6292851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sp>
        <p:nvSpPr>
          <p:cNvPr id="377" name="CasellaDiTesto 3"/>
          <p:cNvSpPr txBox="1"/>
          <p:nvPr/>
        </p:nvSpPr>
        <p:spPr>
          <a:xfrm>
            <a:off x="3118381" y="1555665"/>
            <a:ext cx="7856030" cy="437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cap="all" sz="260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Scenario 3 - Struttura Residenziale </a:t>
            </a:r>
          </a:p>
        </p:txBody>
      </p:sp>
      <p:sp>
        <p:nvSpPr>
          <p:cNvPr id="378" name="CasellaDiTesto 5"/>
          <p:cNvSpPr txBox="1"/>
          <p:nvPr/>
        </p:nvSpPr>
        <p:spPr>
          <a:xfrm>
            <a:off x="9260424" y="4102006"/>
            <a:ext cx="3080681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solidFill>
                  <a:schemeClr val="accent1"/>
                </a:solidFill>
              </a:defRPr>
            </a:lvl1pPr>
          </a:lstStyle>
          <a:p>
            <a:pPr/>
            <a:r>
              <a:t>Coaching e stimolazione fisico-cognitiva</a:t>
            </a:r>
          </a:p>
        </p:txBody>
      </p:sp>
      <p:pic>
        <p:nvPicPr>
          <p:cNvPr id="379" name="Google Shape;133;p23" descr="Google Shape;133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3271" y="3401621"/>
            <a:ext cx="6429402" cy="2823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Google Shape;57;p13" descr="Google Shape;57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790" y="1049399"/>
            <a:ext cx="3156573" cy="2439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Architettura funzionale di </a:t>
            </a:r>
            <a:r>
              <a:rPr>
                <a:solidFill>
                  <a:srgbClr val="C00000"/>
                </a:solidFill>
              </a:rPr>
              <a:t>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  <a:r>
              <a:t> </a:t>
            </a:r>
          </a:p>
        </p:txBody>
      </p:sp>
      <p:sp>
        <p:nvSpPr>
          <p:cNvPr id="383" name="Rettangolo 19"/>
          <p:cNvSpPr txBox="1"/>
          <p:nvPr/>
        </p:nvSpPr>
        <p:spPr>
          <a:xfrm>
            <a:off x="655319" y="6292851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sp>
        <p:nvSpPr>
          <p:cNvPr id="384" name="CasellaDiTesto 3"/>
          <p:cNvSpPr txBox="1"/>
          <p:nvPr/>
        </p:nvSpPr>
        <p:spPr>
          <a:xfrm>
            <a:off x="262536" y="1405256"/>
            <a:ext cx="11666929" cy="437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cap="all" sz="260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Scenario 4 - Struttura Residenziale </a:t>
            </a:r>
          </a:p>
        </p:txBody>
      </p:sp>
      <p:sp>
        <p:nvSpPr>
          <p:cNvPr id="385" name="CasellaDiTesto 5"/>
          <p:cNvSpPr txBox="1"/>
          <p:nvPr/>
        </p:nvSpPr>
        <p:spPr>
          <a:xfrm>
            <a:off x="9439533" y="3609564"/>
            <a:ext cx="3080682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solidFill>
                  <a:schemeClr val="accent1"/>
                </a:solidFill>
              </a:defRPr>
            </a:lvl1pPr>
          </a:lstStyle>
          <a:p>
            <a:pPr/>
            <a:r>
              <a:t>Intrattenimento</a:t>
            </a:r>
          </a:p>
        </p:txBody>
      </p:sp>
      <p:pic>
        <p:nvPicPr>
          <p:cNvPr id="386" name="Google Shape;161;p27" descr="Google Shape;161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0466" y="2347273"/>
            <a:ext cx="6278642" cy="3595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Google Shape;162;p27" descr="Google Shape;162;p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034" y="2048107"/>
            <a:ext cx="2871331" cy="23433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Finalità di </a:t>
            </a:r>
            <a:r>
              <a:rPr>
                <a:solidFill>
                  <a:srgbClr val="C00000"/>
                </a:solidFill>
              </a:rPr>
              <a:t>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  <a:r>
              <a:t> </a:t>
            </a:r>
          </a:p>
        </p:txBody>
      </p:sp>
      <p:sp>
        <p:nvSpPr>
          <p:cNvPr id="390" name="Rettangolo 19"/>
          <p:cNvSpPr txBox="1"/>
          <p:nvPr/>
        </p:nvSpPr>
        <p:spPr>
          <a:xfrm>
            <a:off x="655319" y="6292851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sp>
        <p:nvSpPr>
          <p:cNvPr id="391" name="CasellaDiTesto 3"/>
          <p:cNvSpPr txBox="1"/>
          <p:nvPr/>
        </p:nvSpPr>
        <p:spPr>
          <a:xfrm>
            <a:off x="262536" y="1125403"/>
            <a:ext cx="11666929" cy="1694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cap="all" sz="260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Scenario 1 - Outdoor</a:t>
            </a:r>
          </a:p>
          <a:p>
            <a:pPr algn="ctr">
              <a:defRPr sz="260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Personal assistant + Wearable/Smartphone + Intelligenza Ambientale + </a:t>
            </a:r>
          </a:p>
          <a:p>
            <a:pPr algn="ctr">
              <a:defRPr sz="260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Image Vision + Statistica Multivariata </a:t>
            </a:r>
            <a:br/>
          </a:p>
        </p:txBody>
      </p:sp>
      <p:pic>
        <p:nvPicPr>
          <p:cNvPr id="392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2944" y="2434197"/>
            <a:ext cx="1698957" cy="1496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0" r="0" b="9512"/>
          <a:stretch>
            <a:fillRect/>
          </a:stretch>
        </p:blipFill>
        <p:spPr>
          <a:xfrm>
            <a:off x="219350" y="3428684"/>
            <a:ext cx="1695451" cy="2439171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Google Shape;132;p23"/>
          <p:cNvSpPr txBox="1"/>
          <p:nvPr/>
        </p:nvSpPr>
        <p:spPr>
          <a:xfrm>
            <a:off x="3338726" y="2631424"/>
            <a:ext cx="8557901" cy="3154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/>
          <a:p>
            <a:pPr marL="285750" indent="-285750" algn="just">
              <a:lnSpc>
                <a:spcPct val="200000"/>
              </a:lnSpc>
              <a:buClr>
                <a:srgbClr val="000000"/>
              </a:buClr>
              <a:buSzPts val="1800"/>
              <a:buChar char="✓"/>
              <a:defRPr>
                <a:solidFill>
                  <a:srgbClr val="464653"/>
                </a:solidFill>
              </a:defRPr>
            </a:pPr>
            <a:r>
              <a:t>Monitoraggio del </a:t>
            </a:r>
            <a:r>
              <a:rPr b="1"/>
              <a:t>comportamento</a:t>
            </a:r>
            <a:r>
              <a:t>;</a:t>
            </a:r>
            <a:endParaRPr sz="3100">
              <a:solidFill>
                <a:srgbClr val="FFFFFF"/>
              </a:solidFill>
            </a:endParaRPr>
          </a:p>
          <a:p>
            <a:pPr marL="285750" indent="-285750" algn="just">
              <a:lnSpc>
                <a:spcPct val="200000"/>
              </a:lnSpc>
              <a:buClr>
                <a:srgbClr val="000000"/>
              </a:buClr>
              <a:buSzPts val="1800"/>
              <a:buChar char="✓"/>
              <a:defRPr>
                <a:solidFill>
                  <a:srgbClr val="464653"/>
                </a:solidFill>
              </a:defRPr>
            </a:pPr>
            <a:r>
              <a:t>Analisi delle </a:t>
            </a:r>
            <a:r>
              <a:rPr b="1"/>
              <a:t>abitudini</a:t>
            </a:r>
            <a:r>
              <a:t>;</a:t>
            </a:r>
            <a:endParaRPr sz="3100">
              <a:solidFill>
                <a:srgbClr val="FFFFFF"/>
              </a:solidFill>
            </a:endParaRPr>
          </a:p>
          <a:p>
            <a:pPr marL="285750" indent="-285750" algn="just">
              <a:lnSpc>
                <a:spcPct val="200000"/>
              </a:lnSpc>
              <a:buClr>
                <a:srgbClr val="000000"/>
              </a:buClr>
              <a:buSzPts val="1800"/>
              <a:buChar char="✓"/>
              <a:defRPr>
                <a:solidFill>
                  <a:srgbClr val="464653"/>
                </a:solidFill>
              </a:defRPr>
            </a:pPr>
            <a:r>
              <a:t>Analisi dell’</a:t>
            </a:r>
            <a:r>
              <a:rPr b="1"/>
              <a:t>interazione sociale</a:t>
            </a:r>
            <a:r>
              <a:t>;</a:t>
            </a:r>
            <a:endParaRPr sz="3100">
              <a:solidFill>
                <a:srgbClr val="FFFFFF"/>
              </a:solidFill>
            </a:endParaRPr>
          </a:p>
          <a:p>
            <a:pPr marL="285750" indent="-285750" algn="just">
              <a:lnSpc>
                <a:spcPct val="200000"/>
              </a:lnSpc>
              <a:buClr>
                <a:srgbClr val="000000"/>
              </a:buClr>
              <a:buSzPts val="1800"/>
              <a:buChar char="✓"/>
              <a:defRPr>
                <a:solidFill>
                  <a:srgbClr val="464653"/>
                </a:solidFill>
              </a:defRPr>
            </a:pPr>
            <a:r>
              <a:t>Classificazione delle aree di maggiore interesse;</a:t>
            </a:r>
            <a:endParaRPr sz="3100">
              <a:solidFill>
                <a:srgbClr val="FFFFFF"/>
              </a:solidFill>
            </a:endParaRPr>
          </a:p>
          <a:p>
            <a:pPr marL="285750" indent="-285750" algn="just">
              <a:lnSpc>
                <a:spcPct val="200000"/>
              </a:lnSpc>
              <a:buClr>
                <a:srgbClr val="000000"/>
              </a:buClr>
              <a:buSzPts val="1800"/>
              <a:buChar char="✓"/>
              <a:defRPr>
                <a:solidFill>
                  <a:srgbClr val="464653"/>
                </a:solidFill>
              </a:defRPr>
            </a:pPr>
            <a:r>
              <a:t>Definizione dell’ indicatore </a:t>
            </a:r>
            <a:r>
              <a:rPr b="1"/>
              <a:t>Quality of Life </a:t>
            </a:r>
            <a:r>
              <a:t>(QoL) outdoor;</a:t>
            </a:r>
            <a:endParaRPr sz="3100">
              <a:solidFill>
                <a:srgbClr val="FFFFFF"/>
              </a:solidFill>
            </a:endParaRPr>
          </a:p>
          <a:p>
            <a:pPr marL="285750" indent="-285750" algn="just">
              <a:lnSpc>
                <a:spcPct val="200000"/>
              </a:lnSpc>
              <a:buClr>
                <a:srgbClr val="000000"/>
              </a:buClr>
              <a:buSzPts val="1800"/>
              <a:buChar char="✓"/>
              <a:defRPr>
                <a:solidFill>
                  <a:srgbClr val="464653"/>
                </a:solidFill>
              </a:defRPr>
            </a:pPr>
            <a:r>
              <a:t>Detection di </a:t>
            </a:r>
            <a:r>
              <a:rPr b="1"/>
              <a:t>situazioni di emergenza </a:t>
            </a:r>
            <a:r>
              <a:t>e guida da e verso casa in caso di smarrimento.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ttangolo con angoli arrotondati 10"/>
          <p:cNvSpPr/>
          <p:nvPr/>
        </p:nvSpPr>
        <p:spPr>
          <a:xfrm>
            <a:off x="449343" y="2451868"/>
            <a:ext cx="1709395" cy="1881112"/>
          </a:xfrm>
          <a:prstGeom prst="roundRect">
            <a:avLst>
              <a:gd name="adj" fmla="val 16667"/>
            </a:avLst>
          </a:prstGeom>
          <a:solidFill>
            <a:srgbClr val="B4C7E7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7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Progettualità di</a:t>
            </a:r>
            <a:r>
              <a:rPr>
                <a:solidFill>
                  <a:srgbClr val="C00000"/>
                </a:solidFill>
              </a:rPr>
              <a:t> 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  <a:r>
              <a:t> </a:t>
            </a:r>
          </a:p>
        </p:txBody>
      </p:sp>
      <p:sp>
        <p:nvSpPr>
          <p:cNvPr id="398" name="Rettangolo 19"/>
          <p:cNvSpPr txBox="1"/>
          <p:nvPr/>
        </p:nvSpPr>
        <p:spPr>
          <a:xfrm>
            <a:off x="655319" y="6292851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pic>
        <p:nvPicPr>
          <p:cNvPr id="399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614" y="1403255"/>
            <a:ext cx="3129036" cy="788431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Text Box 13"/>
          <p:cNvSpPr txBox="1"/>
          <p:nvPr/>
        </p:nvSpPr>
        <p:spPr>
          <a:xfrm>
            <a:off x="3940569" y="1167745"/>
            <a:ext cx="4310862" cy="76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400">
                <a:solidFill>
                  <a:srgbClr val="2F5597"/>
                </a:solidFill>
              </a:defRPr>
            </a:pPr>
            <a:r>
              <a:t>Dipartimento di Informatica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algn="ctr">
              <a:defRPr b="1" sz="2400">
                <a:solidFill>
                  <a:srgbClr val="2F5597"/>
                </a:solidFill>
              </a:defRPr>
            </a:pPr>
            <a:r>
              <a:t>Direttore Prof. </a:t>
            </a:r>
            <a:r>
              <a:rPr b="0"/>
              <a:t>Filippo Lanubile</a:t>
            </a:r>
          </a:p>
        </p:txBody>
      </p:sp>
      <p:sp>
        <p:nvSpPr>
          <p:cNvPr id="401" name="CasellaDiTesto 3"/>
          <p:cNvSpPr txBox="1"/>
          <p:nvPr/>
        </p:nvSpPr>
        <p:spPr>
          <a:xfrm>
            <a:off x="3155383" y="2132937"/>
            <a:ext cx="6487183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 u="sng">
                <a:solidFill>
                  <a:srgbClr val="2F5597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Unità di ricerca "Artificial Intelligence-based eHealth"</a:t>
            </a:r>
          </a:p>
        </p:txBody>
      </p:sp>
      <p:sp>
        <p:nvSpPr>
          <p:cNvPr id="402" name="CasellaDiTesto 4"/>
          <p:cNvSpPr txBox="1"/>
          <p:nvPr/>
        </p:nvSpPr>
        <p:spPr>
          <a:xfrm>
            <a:off x="495063" y="2503719"/>
            <a:ext cx="1760666" cy="190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13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Team</a:t>
            </a:r>
          </a:p>
          <a:p>
            <a:pPr marL="214313" indent="-214313" algn="just">
              <a:buSzPct val="100000"/>
              <a:buFont typeface="Arial"/>
              <a:buChar char="•"/>
              <a:defRPr sz="1200">
                <a:solidFill>
                  <a:srgbClr val="FF000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Pierpaolo Basile </a:t>
            </a:r>
          </a:p>
          <a:p>
            <a:pPr marL="214313" indent="-214313" algn="just">
              <a:buSzPct val="100000"/>
              <a:buFont typeface="Arial"/>
              <a:buChar char="•"/>
              <a:defRPr sz="1200">
                <a:solidFill>
                  <a:srgbClr val="FF000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Giovanna Castellano</a:t>
            </a:r>
          </a:p>
          <a:p>
            <a:pPr marL="214313" indent="-214313" algn="just">
              <a:buSzPct val="100000"/>
              <a:buFont typeface="Arial"/>
              <a:buChar char="•"/>
              <a:defRPr sz="1200">
                <a:solidFill>
                  <a:srgbClr val="FF000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Claudia d’Amato</a:t>
            </a:r>
          </a:p>
          <a:p>
            <a:pPr marL="214313" indent="-214313" algn="just">
              <a:buSzPct val="100000"/>
              <a:buFont typeface="Arial"/>
              <a:buChar char="•"/>
              <a:defRPr sz="1200">
                <a:solidFill>
                  <a:srgbClr val="FF000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Berardina De Carolis</a:t>
            </a:r>
          </a:p>
          <a:p>
            <a:pPr marL="214313" indent="-214313" algn="just">
              <a:buSzPct val="100000"/>
              <a:buFont typeface="Arial"/>
              <a:buChar char="•"/>
              <a:defRPr sz="1200">
                <a:solidFill>
                  <a:srgbClr val="FF000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Marco de Gemmis</a:t>
            </a:r>
          </a:p>
          <a:p>
            <a:pPr marL="214313" indent="-214313" algn="just">
              <a:buSzPct val="100000"/>
              <a:buFont typeface="Arial"/>
              <a:buChar char="•"/>
              <a:defRPr sz="1200">
                <a:solidFill>
                  <a:srgbClr val="FF000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Pasquale Lops</a:t>
            </a:r>
          </a:p>
          <a:p>
            <a:pPr marL="214313" indent="-214313" algn="just">
              <a:buSzPct val="100000"/>
              <a:buFont typeface="Arial"/>
              <a:buChar char="•"/>
              <a:defRPr sz="1200">
                <a:solidFill>
                  <a:srgbClr val="FF000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Giovanni Semeraro</a:t>
            </a:r>
          </a:p>
          <a:p>
            <a:pPr marL="214313" indent="-214313" algn="just">
              <a:buSzPct val="100000"/>
              <a:buFont typeface="Arial"/>
              <a:buChar char="•"/>
              <a:defRPr sz="1200">
                <a:solidFill>
                  <a:srgbClr val="FF000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Gennaro Vessio</a:t>
            </a:r>
          </a:p>
        </p:txBody>
      </p:sp>
      <p:grpSp>
        <p:nvGrpSpPr>
          <p:cNvPr id="406" name="Gruppo 15"/>
          <p:cNvGrpSpPr/>
          <p:nvPr/>
        </p:nvGrpSpPr>
        <p:grpSpPr>
          <a:xfrm>
            <a:off x="3040150" y="2672051"/>
            <a:ext cx="4136400" cy="3310081"/>
            <a:chOff x="0" y="0"/>
            <a:chExt cx="4136399" cy="3310080"/>
          </a:xfrm>
        </p:grpSpPr>
        <p:sp>
          <p:nvSpPr>
            <p:cNvPr id="403" name="CasellaDiTesto 6"/>
            <p:cNvSpPr txBox="1"/>
            <p:nvPr/>
          </p:nvSpPr>
          <p:spPr>
            <a:xfrm>
              <a:off x="226140" y="15169"/>
              <a:ext cx="3759401" cy="966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just">
                <a:defRPr b="1" sz="1400">
                  <a:solidFill>
                    <a:srgbClr val="464653"/>
                  </a:solidFill>
                </a:defRPr>
              </a:pPr>
              <a:r>
                <a:t>Specchio intelligente</a:t>
              </a:r>
            </a:p>
            <a:p>
              <a:pPr marL="214313" indent="-214313" algn="just">
                <a:buSzPct val="100000"/>
                <a:buFont typeface="Arial"/>
                <a:buChar char="•"/>
                <a:defRPr sz="1400">
                  <a:solidFill>
                    <a:srgbClr val="464653"/>
                  </a:solidFill>
                </a:defRPr>
              </a:pPr>
              <a:r>
                <a:t>Monitoraggio parametri psicologici e fisiologici,</a:t>
              </a:r>
            </a:p>
            <a:p>
              <a:pPr marL="214313" indent="-214313" algn="just">
                <a:buSzPct val="100000"/>
                <a:buFont typeface="Arial"/>
                <a:buChar char="•"/>
                <a:defRPr sz="1400">
                  <a:solidFill>
                    <a:srgbClr val="464653"/>
                  </a:solidFill>
                </a:defRPr>
              </a:pPr>
              <a:r>
                <a:t>Frequenza cardiaca,</a:t>
              </a:r>
            </a:p>
            <a:p>
              <a:pPr marL="214313" indent="-214313" algn="just">
                <a:buSzPct val="100000"/>
                <a:buFont typeface="Arial"/>
                <a:buChar char="•"/>
                <a:defRPr sz="1400">
                  <a:solidFill>
                    <a:srgbClr val="464653"/>
                  </a:solidFill>
                </a:defRPr>
              </a:pPr>
              <a:r>
                <a:t>Saturazione ossigeno</a:t>
              </a:r>
            </a:p>
          </p:txBody>
        </p:sp>
        <p:pic>
          <p:nvPicPr>
            <p:cNvPr id="404" name="Immagine 11" descr="Immagine 1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8566" y="1127307"/>
              <a:ext cx="3413714" cy="1920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5" name="Rettangolo con angoli arrotondati 13"/>
            <p:cNvSpPr/>
            <p:nvPr/>
          </p:nvSpPr>
          <p:spPr>
            <a:xfrm>
              <a:off x="0" y="0"/>
              <a:ext cx="4136400" cy="3310081"/>
            </a:xfrm>
            <a:prstGeom prst="roundRect">
              <a:avLst>
                <a:gd name="adj" fmla="val 16667"/>
              </a:avLst>
            </a:prstGeom>
            <a:noFill/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410" name="Gruppo 16"/>
          <p:cNvGrpSpPr/>
          <p:nvPr/>
        </p:nvGrpSpPr>
        <p:grpSpPr>
          <a:xfrm>
            <a:off x="7891812" y="2672051"/>
            <a:ext cx="4713238" cy="3294911"/>
            <a:chOff x="0" y="0"/>
            <a:chExt cx="4713236" cy="3294910"/>
          </a:xfrm>
        </p:grpSpPr>
        <p:sp>
          <p:nvSpPr>
            <p:cNvPr id="407" name="CasellaDiTesto 9"/>
            <p:cNvSpPr txBox="1"/>
            <p:nvPr/>
          </p:nvSpPr>
          <p:spPr>
            <a:xfrm>
              <a:off x="328797" y="15168"/>
              <a:ext cx="4384440" cy="1604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indent="28687" algn="just">
                <a:lnSpc>
                  <a:spcPts val="1700"/>
                </a:lnSpc>
                <a:defRPr b="1" sz="1400">
                  <a:solidFill>
                    <a:srgbClr val="464653"/>
                  </a:solidFill>
                </a:defRPr>
              </a:pPr>
              <a:r>
                <a:t>Robot assistenti nelle  RSA</a:t>
              </a:r>
            </a:p>
            <a:p>
              <a:pPr marL="242999" indent="-214313" algn="just">
                <a:lnSpc>
                  <a:spcPts val="1700"/>
                </a:lnSpc>
                <a:buSzPct val="100000"/>
                <a:buFont typeface="Arial"/>
                <a:buChar char="•"/>
                <a:defRPr sz="1400">
                  <a:solidFill>
                    <a:srgbClr val="464653"/>
                  </a:solidFill>
                </a:defRPr>
              </a:pPr>
              <a:r>
                <a:t>Telepresenza e contatto con i propri cari</a:t>
              </a:r>
            </a:p>
            <a:p>
              <a:pPr marL="242999" indent="-214313" algn="just">
                <a:lnSpc>
                  <a:spcPts val="1700"/>
                </a:lnSpc>
                <a:buSzPct val="100000"/>
                <a:buFont typeface="Arial"/>
                <a:buChar char="•"/>
                <a:defRPr sz="1400">
                  <a:solidFill>
                    <a:srgbClr val="464653"/>
                  </a:solidFill>
                </a:defRPr>
              </a:pPr>
              <a:r>
                <a:t>Coaching e stimolazione fisico-cognitiva</a:t>
              </a:r>
            </a:p>
            <a:p>
              <a:pPr marL="242999" indent="-214313" algn="just">
                <a:lnSpc>
                  <a:spcPts val="1700"/>
                </a:lnSpc>
                <a:buSzPct val="100000"/>
                <a:buFont typeface="Arial"/>
                <a:buChar char="•"/>
                <a:defRPr sz="1400">
                  <a:solidFill>
                    <a:srgbClr val="464653"/>
                  </a:solidFill>
                </a:defRPr>
              </a:pPr>
              <a:r>
                <a:t>Monitoraggio parametri psicologici e fisiologici</a:t>
              </a:r>
            </a:p>
            <a:p>
              <a:pPr marL="242999" indent="-214313" algn="just">
                <a:lnSpc>
                  <a:spcPts val="1700"/>
                </a:lnSpc>
                <a:buSzPct val="100000"/>
                <a:buFont typeface="Arial"/>
                <a:buChar char="•"/>
                <a:defRPr sz="1400">
                  <a:solidFill>
                    <a:srgbClr val="464653"/>
                  </a:solidFill>
                </a:defRPr>
              </a:pPr>
              <a:r>
                <a:t>Rilevamento situazioni anomale (es. cadute)</a:t>
              </a:r>
            </a:p>
            <a:p>
              <a:pPr marL="242999" indent="-214313" algn="just">
                <a:lnSpc>
                  <a:spcPts val="1700"/>
                </a:lnSpc>
                <a:buSzPct val="100000"/>
                <a:buFont typeface="Arial"/>
                <a:buChar char="•"/>
                <a:defRPr sz="1400">
                  <a:solidFill>
                    <a:srgbClr val="464653"/>
                  </a:solidFill>
                </a:defRPr>
              </a:pPr>
              <a:r>
                <a:t>Reminder Impegni e Terapie</a:t>
              </a:r>
            </a:p>
            <a:p>
              <a:pPr marL="242999" indent="-214313" algn="just">
                <a:lnSpc>
                  <a:spcPts val="1700"/>
                </a:lnSpc>
                <a:buSzPct val="100000"/>
                <a:buFont typeface="Arial"/>
                <a:buChar char="•"/>
                <a:defRPr sz="1400">
                  <a:solidFill>
                    <a:srgbClr val="464653"/>
                  </a:solidFill>
                </a:defRPr>
              </a:pPr>
              <a:r>
                <a:t>Intrattenimento e compagnia</a:t>
              </a:r>
            </a:p>
          </p:txBody>
        </p:sp>
        <p:pic>
          <p:nvPicPr>
            <p:cNvPr id="408" name="Immagine 12" descr="Immagine 1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5337" y="1594939"/>
              <a:ext cx="2756193" cy="1649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9" name="Rettangolo con angoli arrotondati 14"/>
            <p:cNvSpPr/>
            <p:nvPr/>
          </p:nvSpPr>
          <p:spPr>
            <a:xfrm>
              <a:off x="0" y="0"/>
              <a:ext cx="4137396" cy="3294911"/>
            </a:xfrm>
            <a:prstGeom prst="roundRect">
              <a:avLst>
                <a:gd name="adj" fmla="val 16667"/>
              </a:avLst>
            </a:prstGeom>
            <a:noFill/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2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ottotitolo 2"/>
          <p:cNvSpPr txBox="1"/>
          <p:nvPr>
            <p:ph type="subTitle" idx="1"/>
          </p:nvPr>
        </p:nvSpPr>
        <p:spPr>
          <a:xfrm>
            <a:off x="811657" y="2490941"/>
            <a:ext cx="11257055" cy="3610779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81000"/>
              </a:lnSpc>
              <a:defRPr sz="1300">
                <a:solidFill>
                  <a:srgbClr val="464653"/>
                </a:solidFill>
                <a:latin typeface="Tinos"/>
                <a:ea typeface="Tinos"/>
                <a:cs typeface="Tinos"/>
                <a:sym typeface="Tinos"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www.citelemedicina.it</a:t>
            </a:r>
            <a:r>
              <a:t>      a cura di Alessandra Lofino</a:t>
            </a:r>
          </a:p>
          <a:p>
            <a:pPr algn="l">
              <a:lnSpc>
                <a:spcPct val="81000"/>
              </a:lnSpc>
              <a:defRPr sz="1300">
                <a:solidFill>
                  <a:srgbClr val="464653"/>
                </a:solidFill>
                <a:latin typeface="Tinos"/>
                <a:ea typeface="Tinos"/>
                <a:cs typeface="Tinos"/>
                <a:sym typeface="Tinos"/>
              </a:defRPr>
            </a:pPr>
            <a:r>
              <a:t>email:</a:t>
            </a:r>
            <a:r>
              <a:rPr sz="1500"/>
              <a:t> </a:t>
            </a:r>
            <a:r>
              <a:rPr sz="15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n-lt"/>
                <a:ea typeface="+mn-ea"/>
                <a:cs typeface="+mn-cs"/>
                <a:sym typeface="Calibri"/>
                <a:hlinkClick r:id="rId3" invalidUrl="" action="" tgtFrame="" tooltip="" history="1" highlightClick="0" endSnd="0"/>
              </a:rPr>
              <a:t>ci.telemedicina@uniba.it</a:t>
            </a:r>
            <a:endParaRPr b="1" sz="1500"/>
          </a:p>
          <a:p>
            <a:pPr>
              <a:lnSpc>
                <a:spcPct val="81000"/>
              </a:lnSpc>
              <a:defRPr sz="1500">
                <a:solidFill>
                  <a:srgbClr val="464653"/>
                </a:solidFill>
                <a:latin typeface="Tinos"/>
                <a:ea typeface="Tinos"/>
                <a:cs typeface="Tinos"/>
                <a:sym typeface="Tinos"/>
              </a:defRPr>
            </a:pPr>
          </a:p>
          <a:p>
            <a:pPr algn="l">
              <a:lnSpc>
                <a:spcPct val="225000"/>
              </a:lnSpc>
              <a:defRPr b="1" sz="1500">
                <a:solidFill>
                  <a:srgbClr val="464653"/>
                </a:solidFill>
                <a:latin typeface="Tinos"/>
                <a:ea typeface="Tinos"/>
                <a:cs typeface="Tinos"/>
                <a:sym typeface="Tinos"/>
              </a:defRPr>
            </a:pPr>
            <a:r>
              <a:t>Dipartimento DIMEPRE-J, Decano Prof. A. Vacca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lnSpc>
                <a:spcPct val="225000"/>
              </a:lnSpc>
              <a:defRPr b="1" sz="1500">
                <a:solidFill>
                  <a:srgbClr val="464653"/>
                </a:solidFill>
                <a:latin typeface="Tinos"/>
                <a:ea typeface="Tinos"/>
                <a:cs typeface="Tinos"/>
                <a:sym typeface="Tinos"/>
              </a:defRPr>
            </a:pPr>
            <a:r>
              <a:t>Dipartimento di Scienze della formazione, Psicologia, Comunicazione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lnSpc>
                <a:spcPct val="225000"/>
              </a:lnSpc>
              <a:defRPr b="1" sz="1500">
                <a:solidFill>
                  <a:srgbClr val="464653"/>
                </a:solidFill>
                <a:latin typeface="Tinos"/>
                <a:ea typeface="Tinos"/>
                <a:cs typeface="Tinos"/>
                <a:sym typeface="Tinos"/>
              </a:defRPr>
            </a:pPr>
            <a:r>
              <a:t>Dipartimento di Bioscienze, Biotecnologie e Ambiente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>
              <a:lnSpc>
                <a:spcPct val="225000"/>
              </a:lnSpc>
              <a:defRPr b="1" sz="1500">
                <a:solidFill>
                  <a:srgbClr val="464653"/>
                </a:solidFill>
                <a:latin typeface="Tinos"/>
                <a:ea typeface="Tinos"/>
                <a:cs typeface="Tinos"/>
                <a:sym typeface="Tinos"/>
              </a:defRPr>
            </a:pPr>
            <a:r>
              <a:t>Dipartimento di informatica</a:t>
            </a:r>
          </a:p>
        </p:txBody>
      </p:sp>
      <p:pic>
        <p:nvPicPr>
          <p:cNvPr id="194" name="Immagine 6" descr="Immagin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61457" y="2249714"/>
            <a:ext cx="920089" cy="80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magine 10" descr="Immagin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58518" y="4499431"/>
            <a:ext cx="763501" cy="6630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" name="Gruppo 18"/>
          <p:cNvGrpSpPr/>
          <p:nvPr/>
        </p:nvGrpSpPr>
        <p:grpSpPr>
          <a:xfrm>
            <a:off x="752327" y="70947"/>
            <a:ext cx="9879371" cy="2119349"/>
            <a:chOff x="0" y="0"/>
            <a:chExt cx="9879370" cy="2119348"/>
          </a:xfrm>
        </p:grpSpPr>
        <p:grpSp>
          <p:nvGrpSpPr>
            <p:cNvPr id="200" name="Gruppo 4"/>
            <p:cNvGrpSpPr/>
            <p:nvPr/>
          </p:nvGrpSpPr>
          <p:grpSpPr>
            <a:xfrm>
              <a:off x="0" y="1066004"/>
              <a:ext cx="9879371" cy="1053345"/>
              <a:chOff x="0" y="0"/>
              <a:chExt cx="9879370" cy="1053343"/>
            </a:xfrm>
          </p:grpSpPr>
          <p:pic>
            <p:nvPicPr>
              <p:cNvPr id="196" name="Immagine 3" descr="Immagine 3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879298" y="84666"/>
                <a:ext cx="4000074" cy="8587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7" name="Picture 2" descr="Picture 2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646345" y="0"/>
                <a:ext cx="3019408" cy="9228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8" name="Immagine 7" descr="Immagine 7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207967" y="48606"/>
                <a:ext cx="1099335" cy="7452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9" name="Rettangolo 1"/>
              <p:cNvSpPr txBox="1"/>
              <p:nvPr/>
            </p:nvSpPr>
            <p:spPr>
              <a:xfrm>
                <a:off x="0" y="847429"/>
                <a:ext cx="1579716" cy="2059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900">
                    <a:solidFill>
                      <a:srgbClr val="35353E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pPr/>
                <a:r>
                  <a:t>D.R. n. 1540 del 24 Giugno 2020</a:t>
                </a:r>
              </a:p>
            </p:txBody>
          </p:sp>
        </p:grpSp>
        <p:sp>
          <p:nvSpPr>
            <p:cNvPr id="201" name="Titolo 1"/>
            <p:cNvSpPr txBox="1"/>
            <p:nvPr/>
          </p:nvSpPr>
          <p:spPr>
            <a:xfrm>
              <a:off x="966147" y="0"/>
              <a:ext cx="8867504" cy="951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914400">
                <a:lnSpc>
                  <a:spcPct val="90000"/>
                </a:lnSpc>
                <a:defRPr sz="3200">
                  <a:solidFill>
                    <a:srgbClr val="FF0000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pPr/>
              <a:r>
                <a:t>La Telemedicina: un formidabile sistema interdisciplinare e multiculturale</a:t>
              </a:r>
            </a:p>
          </p:txBody>
        </p:sp>
      </p:grpSp>
      <p:pic>
        <p:nvPicPr>
          <p:cNvPr id="203" name="Immagine 8" descr="Immagine 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658518" y="3664861"/>
            <a:ext cx="758476" cy="735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magine 9" descr="Immagine 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661869" y="5237240"/>
            <a:ext cx="790753" cy="6789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" name="Gruppo 17"/>
          <p:cNvGrpSpPr/>
          <p:nvPr/>
        </p:nvGrpSpPr>
        <p:grpSpPr>
          <a:xfrm>
            <a:off x="9591526" y="2482221"/>
            <a:ext cx="1415377" cy="3053955"/>
            <a:chOff x="0" y="0"/>
            <a:chExt cx="1415375" cy="3053953"/>
          </a:xfrm>
        </p:grpSpPr>
        <p:grpSp>
          <p:nvGrpSpPr>
            <p:cNvPr id="208" name="Gruppo 15"/>
            <p:cNvGrpSpPr/>
            <p:nvPr/>
          </p:nvGrpSpPr>
          <p:grpSpPr>
            <a:xfrm>
              <a:off x="0" y="1381760"/>
              <a:ext cx="1415376" cy="1672194"/>
              <a:chOff x="0" y="0"/>
              <a:chExt cx="1415375" cy="1672193"/>
            </a:xfrm>
          </p:grpSpPr>
          <p:sp>
            <p:nvSpPr>
              <p:cNvPr id="205" name="Rettangolo 12"/>
              <p:cNvSpPr txBox="1"/>
              <p:nvPr/>
            </p:nvSpPr>
            <p:spPr>
              <a:xfrm>
                <a:off x="0" y="0"/>
                <a:ext cx="1362135" cy="300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600">
                    <a:solidFill>
                      <a:srgbClr val="35353E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pPr/>
                <a:r>
                  <a:t>Prof.ssa L. Perla</a:t>
                </a:r>
              </a:p>
            </p:txBody>
          </p:sp>
          <p:sp>
            <p:nvSpPr>
              <p:cNvPr id="206" name="Rettangolo 13"/>
              <p:cNvSpPr txBox="1"/>
              <p:nvPr/>
            </p:nvSpPr>
            <p:spPr>
              <a:xfrm>
                <a:off x="10160" y="802640"/>
                <a:ext cx="1359754" cy="300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600">
                    <a:solidFill>
                      <a:srgbClr val="35353E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pPr/>
                <a:r>
                  <a:t>Prof. L. Palmieri</a:t>
                </a:r>
              </a:p>
            </p:txBody>
          </p:sp>
          <p:sp>
            <p:nvSpPr>
              <p:cNvPr id="207" name="Rettangolo 14"/>
              <p:cNvSpPr txBox="1"/>
              <p:nvPr/>
            </p:nvSpPr>
            <p:spPr>
              <a:xfrm>
                <a:off x="40639" y="1371600"/>
                <a:ext cx="1374737" cy="300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600">
                    <a:solidFill>
                      <a:srgbClr val="35353E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pPr/>
                <a:r>
                  <a:t>Prof. F. Lanubile</a:t>
                </a:r>
              </a:p>
            </p:txBody>
          </p:sp>
        </p:grpSp>
        <p:sp>
          <p:nvSpPr>
            <p:cNvPr id="209" name="Rettangolo 16"/>
            <p:cNvSpPr txBox="1"/>
            <p:nvPr/>
          </p:nvSpPr>
          <p:spPr>
            <a:xfrm>
              <a:off x="152400" y="0"/>
              <a:ext cx="1193364" cy="554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600">
                  <a:solidFill>
                    <a:srgbClr val="35353E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t>Coordinatore</a:t>
              </a:r>
            </a:p>
            <a:p>
              <a:pPr>
                <a:defRPr sz="1600">
                  <a:solidFill>
                    <a:srgbClr val="35353E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t>Prof. A. Vacca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Rettangolo con angoli arrotondati 10"/>
          <p:cNvSpPr/>
          <p:nvPr/>
        </p:nvSpPr>
        <p:spPr>
          <a:xfrm>
            <a:off x="230928" y="2451868"/>
            <a:ext cx="2323764" cy="1261370"/>
          </a:xfrm>
          <a:prstGeom prst="roundRect">
            <a:avLst>
              <a:gd name="adj" fmla="val 16667"/>
            </a:avLst>
          </a:prstGeom>
          <a:solidFill>
            <a:srgbClr val="B4C7E7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3" name="Rettangolo 1"/>
          <p:cNvSpPr txBox="1"/>
          <p:nvPr/>
        </p:nvSpPr>
        <p:spPr>
          <a:xfrm>
            <a:off x="217654" y="582035"/>
            <a:ext cx="11756691" cy="567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Progettualità di</a:t>
            </a:r>
            <a:r>
              <a:rPr>
                <a:solidFill>
                  <a:srgbClr val="C00000"/>
                </a:solidFill>
              </a:rPr>
              <a:t> 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  <a:r>
              <a:t> </a:t>
            </a:r>
          </a:p>
        </p:txBody>
      </p:sp>
      <p:sp>
        <p:nvSpPr>
          <p:cNvPr id="414" name="Rettangolo 19"/>
          <p:cNvSpPr txBox="1"/>
          <p:nvPr/>
        </p:nvSpPr>
        <p:spPr>
          <a:xfrm>
            <a:off x="655319" y="6292851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pic>
        <p:nvPicPr>
          <p:cNvPr id="415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280" y="1584680"/>
            <a:ext cx="2971801" cy="788430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Text Box 13"/>
          <p:cNvSpPr txBox="1"/>
          <p:nvPr/>
        </p:nvSpPr>
        <p:spPr>
          <a:xfrm>
            <a:off x="3422461" y="1802245"/>
            <a:ext cx="7278743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400">
                <a:solidFill>
                  <a:srgbClr val="2F5597"/>
                </a:solidFill>
              </a:defRPr>
            </a:lvl1pPr>
          </a:lstStyle>
          <a:p>
            <a:pPr/>
            <a:r>
              <a:t>Computer Vision per l’Assistenza agli Anziani nelle RSA</a:t>
            </a:r>
          </a:p>
        </p:txBody>
      </p:sp>
      <p:sp>
        <p:nvSpPr>
          <p:cNvPr id="417" name="CasellaDiTesto 4"/>
          <p:cNvSpPr txBox="1"/>
          <p:nvPr/>
        </p:nvSpPr>
        <p:spPr>
          <a:xfrm>
            <a:off x="216172" y="2503719"/>
            <a:ext cx="2507920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1300">
                <a:latin typeface="Arial"/>
                <a:ea typeface="Arial"/>
                <a:cs typeface="Arial"/>
                <a:sym typeface="Arial"/>
              </a:defRPr>
            </a:pPr>
            <a:r>
              <a:t>Team</a:t>
            </a:r>
          </a:p>
          <a:p>
            <a:pPr marL="214313" indent="-214313" algn="just">
              <a:buSzPct val="100000"/>
              <a:buFont typeface="Arial"/>
              <a:buChar char="•"/>
              <a:defRPr sz="1200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Giovanni Semeraro</a:t>
            </a:r>
          </a:p>
          <a:p>
            <a:pPr marL="214313" indent="-214313" algn="just">
              <a:buSzPct val="100000"/>
              <a:buFont typeface="Arial"/>
              <a:buChar char="•"/>
              <a:defRPr sz="1200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Giovanna Castellano</a:t>
            </a:r>
          </a:p>
          <a:p>
            <a:pPr marL="214313" indent="-214313" algn="just">
              <a:buSzPct val="100000"/>
              <a:buFont typeface="Arial"/>
              <a:buChar char="•"/>
              <a:defRPr sz="1200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Bernardina (Nadja) De Carolis</a:t>
            </a:r>
          </a:p>
          <a:p>
            <a:pPr marL="214313" indent="-214313" algn="just">
              <a:buSzPct val="100000"/>
              <a:buFont typeface="Arial"/>
              <a:buChar char="•"/>
              <a:defRPr sz="1200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Paolo Buono</a:t>
            </a:r>
          </a:p>
        </p:txBody>
      </p:sp>
      <p:pic>
        <p:nvPicPr>
          <p:cNvPr id="418" name="Google Shape;162;p27" descr="Google Shape;162;p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18161" y="2643196"/>
            <a:ext cx="2921089" cy="2040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06457" y="2648825"/>
            <a:ext cx="2921089" cy="2034438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CasellaDiTesto 8"/>
          <p:cNvSpPr txBox="1"/>
          <p:nvPr/>
        </p:nvSpPr>
        <p:spPr>
          <a:xfrm>
            <a:off x="3013908" y="4746166"/>
            <a:ext cx="3606406" cy="179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23991" indent="-285742">
              <a:buSzPct val="100000"/>
              <a:buFont typeface="Arial"/>
              <a:buChar char="•"/>
              <a:defRPr b="1"/>
            </a:pPr>
            <a:r>
              <a:t>Telepresenza</a:t>
            </a:r>
            <a:r>
              <a:rPr b="0"/>
              <a:t> contatto con i propri cari</a:t>
            </a:r>
            <a:endParaRPr b="0"/>
          </a:p>
          <a:p>
            <a:pPr marL="323991" indent="-285742">
              <a:buSzPct val="100000"/>
              <a:buFont typeface="Arial"/>
              <a:buChar char="•"/>
              <a:defRPr b="1"/>
            </a:pPr>
            <a:r>
              <a:t>Coaching</a:t>
            </a:r>
            <a:r>
              <a:rPr b="0"/>
              <a:t> e stimolazione fisico-cognitiva</a:t>
            </a:r>
            <a:endParaRPr b="0"/>
          </a:p>
          <a:p>
            <a:pPr marL="323991" indent="-285742">
              <a:buSzPct val="100000"/>
              <a:buFont typeface="Arial"/>
              <a:buChar char="•"/>
              <a:defRPr b="1"/>
            </a:pPr>
            <a:r>
              <a:t>Monitoraggio</a:t>
            </a:r>
            <a:r>
              <a:rPr b="0"/>
              <a:t> Parametri Psicologici e Fisiologici</a:t>
            </a:r>
          </a:p>
        </p:txBody>
      </p:sp>
      <p:sp>
        <p:nvSpPr>
          <p:cNvPr id="421" name="CasellaDiTesto 19"/>
          <p:cNvSpPr txBox="1"/>
          <p:nvPr/>
        </p:nvSpPr>
        <p:spPr>
          <a:xfrm>
            <a:off x="7022403" y="4879211"/>
            <a:ext cx="3606407" cy="1209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23991" indent="-285742" algn="just">
              <a:buSzPct val="100000"/>
              <a:buFont typeface="Arial"/>
              <a:buChar char="•"/>
              <a:defRPr b="1">
                <a:solidFill>
                  <a:srgbClr val="464653"/>
                </a:solidFill>
              </a:defRPr>
            </a:pPr>
            <a:r>
              <a:t>Rilevamento</a:t>
            </a:r>
            <a:r>
              <a:rPr b="0"/>
              <a:t> di situazioni anomale</a:t>
            </a:r>
            <a:endParaRPr b="0"/>
          </a:p>
          <a:p>
            <a:pPr marL="323991" indent="-285742" algn="just">
              <a:buSzPct val="100000"/>
              <a:buFont typeface="Arial"/>
              <a:buChar char="•"/>
              <a:defRPr b="1">
                <a:solidFill>
                  <a:srgbClr val="464653"/>
                </a:solidFill>
              </a:defRPr>
            </a:pPr>
            <a:r>
              <a:t>Remind</a:t>
            </a:r>
            <a:r>
              <a:rPr b="0"/>
              <a:t> per impegni e terapie</a:t>
            </a:r>
            <a:endParaRPr b="0"/>
          </a:p>
          <a:p>
            <a:pPr marL="323991" indent="-285742" algn="just">
              <a:buSzPct val="100000"/>
              <a:buFont typeface="Arial"/>
              <a:buChar char="•"/>
              <a:defRPr b="1">
                <a:solidFill>
                  <a:srgbClr val="464653"/>
                </a:solidFill>
              </a:defRPr>
            </a:pPr>
            <a:r>
              <a:t>Intrattenimento </a:t>
            </a:r>
            <a:r>
              <a:rPr b="0"/>
              <a:t>e compagnia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Rettangolo con angoli arrotondati 10"/>
          <p:cNvSpPr/>
          <p:nvPr/>
        </p:nvSpPr>
        <p:spPr>
          <a:xfrm>
            <a:off x="412353" y="2451869"/>
            <a:ext cx="1520889" cy="1300899"/>
          </a:xfrm>
          <a:prstGeom prst="roundRect">
            <a:avLst>
              <a:gd name="adj" fmla="val 16667"/>
            </a:avLst>
          </a:prstGeom>
          <a:solidFill>
            <a:srgbClr val="B4C7E7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464653"/>
                </a:solidFill>
              </a:defRPr>
            </a:pPr>
          </a:p>
        </p:txBody>
      </p:sp>
      <p:sp>
        <p:nvSpPr>
          <p:cNvPr id="424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Progettualità di</a:t>
            </a:r>
            <a:r>
              <a:rPr>
                <a:solidFill>
                  <a:srgbClr val="C00000"/>
                </a:solidFill>
              </a:rPr>
              <a:t> 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  <a:r>
              <a:t> </a:t>
            </a:r>
          </a:p>
        </p:txBody>
      </p:sp>
      <p:sp>
        <p:nvSpPr>
          <p:cNvPr id="425" name="Rettangolo 19"/>
          <p:cNvSpPr txBox="1"/>
          <p:nvPr/>
        </p:nvSpPr>
        <p:spPr>
          <a:xfrm>
            <a:off x="655319" y="6292851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pic>
        <p:nvPicPr>
          <p:cNvPr id="426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320" y="1584680"/>
            <a:ext cx="2971801" cy="788430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Text Box 13"/>
          <p:cNvSpPr txBox="1"/>
          <p:nvPr/>
        </p:nvSpPr>
        <p:spPr>
          <a:xfrm>
            <a:off x="3422461" y="1374419"/>
            <a:ext cx="7278743" cy="76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400">
                <a:solidFill>
                  <a:srgbClr val="FF0000"/>
                </a:solidFill>
              </a:defRPr>
            </a:lvl1pPr>
          </a:lstStyle>
          <a:p>
            <a:pPr/>
            <a:r>
              <a:t>ArtificiaI Intelligence e Telemedicina per l’Assistenza Domiciliare  dei Pazienti con Invecchiamento Cerebrale</a:t>
            </a:r>
          </a:p>
        </p:txBody>
      </p:sp>
      <p:sp>
        <p:nvSpPr>
          <p:cNvPr id="428" name="CasellaDiTesto 4"/>
          <p:cNvSpPr txBox="1"/>
          <p:nvPr/>
        </p:nvSpPr>
        <p:spPr>
          <a:xfrm>
            <a:off x="445978" y="2564194"/>
            <a:ext cx="1491922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300">
                <a:solidFill>
                  <a:srgbClr val="4646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Team</a:t>
            </a:r>
          </a:p>
          <a:p>
            <a:pPr marL="214313" indent="-214313">
              <a:buSzPct val="100000"/>
              <a:buFont typeface="Arial"/>
              <a:buChar char="•"/>
              <a:defRPr sz="1200">
                <a:solidFill>
                  <a:srgbClr val="464653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Filippo Lanubile</a:t>
            </a:r>
          </a:p>
          <a:p>
            <a:pPr marL="214313" indent="-214313">
              <a:buSzPct val="100000"/>
              <a:buFont typeface="Arial"/>
              <a:buChar char="•"/>
              <a:defRPr sz="1200">
                <a:solidFill>
                  <a:srgbClr val="464653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Giuseppe Pirlo</a:t>
            </a:r>
          </a:p>
          <a:p>
            <a:pPr marL="214313" indent="-214313">
              <a:buSzPct val="100000"/>
              <a:buFont typeface="Arial"/>
              <a:buChar char="•"/>
              <a:defRPr sz="1200">
                <a:solidFill>
                  <a:srgbClr val="464653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Andrea Bosco</a:t>
            </a:r>
          </a:p>
          <a:p>
            <a:pPr marL="214313" indent="-214313">
              <a:buSzPct val="100000"/>
              <a:buFont typeface="Arial"/>
              <a:buChar char="•"/>
              <a:defRPr sz="1200">
                <a:solidFill>
                  <a:srgbClr val="464653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Lucia Margari</a:t>
            </a:r>
          </a:p>
        </p:txBody>
      </p:sp>
      <p:pic>
        <p:nvPicPr>
          <p:cNvPr id="429" name="Segnaposto contenuto 3" descr="Segnaposto contenuto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3551" y="2948590"/>
            <a:ext cx="3806685" cy="3039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Segnaposto contenuto 6" descr="Segnaposto contenuto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68056" y="3173432"/>
            <a:ext cx="1376040" cy="1095536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Connettore 2 9"/>
          <p:cNvSpPr/>
          <p:nvPr/>
        </p:nvSpPr>
        <p:spPr>
          <a:xfrm flipV="1">
            <a:off x="4635631" y="4522699"/>
            <a:ext cx="2248483" cy="494256"/>
          </a:xfrm>
          <a:prstGeom prst="line">
            <a:avLst/>
          </a:prstGeom>
          <a:ln w="5715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432" name="Immagine 11" descr="Immagin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26439" y="2413056"/>
            <a:ext cx="613443" cy="68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Connettore 2 12"/>
          <p:cNvSpPr/>
          <p:nvPr/>
        </p:nvSpPr>
        <p:spPr>
          <a:xfrm flipH="1">
            <a:off x="5322670" y="3098957"/>
            <a:ext cx="271826" cy="366218"/>
          </a:xfrm>
          <a:prstGeom prst="line">
            <a:avLst/>
          </a:prstGeom>
          <a:ln w="5715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34" name="Connettore 2 13"/>
          <p:cNvSpPr/>
          <p:nvPr/>
        </p:nvSpPr>
        <p:spPr>
          <a:xfrm>
            <a:off x="4490541" y="3609178"/>
            <a:ext cx="411397" cy="440754"/>
          </a:xfrm>
          <a:prstGeom prst="line">
            <a:avLst/>
          </a:prstGeom>
          <a:ln w="5715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435" name="Immagine 14" descr="Immagine 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15384" y="4568535"/>
            <a:ext cx="820248" cy="1003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magine 15" descr="Immagine 1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33122" y="2953622"/>
            <a:ext cx="1128011" cy="1276677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Connettore 2 16"/>
          <p:cNvSpPr/>
          <p:nvPr/>
        </p:nvSpPr>
        <p:spPr>
          <a:xfrm flipH="1">
            <a:off x="8384186" y="3465174"/>
            <a:ext cx="948350" cy="89662"/>
          </a:xfrm>
          <a:prstGeom prst="line">
            <a:avLst/>
          </a:prstGeom>
          <a:ln w="5715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38" name="Ovale 17"/>
          <p:cNvSpPr/>
          <p:nvPr/>
        </p:nvSpPr>
        <p:spPr>
          <a:xfrm>
            <a:off x="7532106" y="3350743"/>
            <a:ext cx="550445" cy="1085817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464653"/>
                </a:solidFill>
              </a:defRPr>
            </a:pPr>
          </a:p>
        </p:txBody>
      </p:sp>
      <p:sp>
        <p:nvSpPr>
          <p:cNvPr id="439" name="CasellaDiTesto 18"/>
          <p:cNvSpPr txBox="1"/>
          <p:nvPr/>
        </p:nvSpPr>
        <p:spPr>
          <a:xfrm>
            <a:off x="1042445" y="3752767"/>
            <a:ext cx="1985409" cy="43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200" u="sng">
                <a:solidFill>
                  <a:srgbClr val="464653"/>
                </a:solidFill>
              </a:defRPr>
            </a:pPr>
            <a:r>
              <a:t>Questionari</a:t>
            </a:r>
            <a:r>
              <a:rPr u="none"/>
              <a:t> per la rilevazione </a:t>
            </a:r>
            <a:br>
              <a:rPr u="none"/>
            </a:br>
            <a:r>
              <a:rPr u="none"/>
              <a:t>assistita dello stato emotivo</a:t>
            </a:r>
          </a:p>
        </p:txBody>
      </p:sp>
      <p:sp>
        <p:nvSpPr>
          <p:cNvPr id="440" name="CasellaDiTesto 20"/>
          <p:cNvSpPr txBox="1"/>
          <p:nvPr/>
        </p:nvSpPr>
        <p:spPr>
          <a:xfrm>
            <a:off x="3291626" y="2479611"/>
            <a:ext cx="2435293" cy="438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200" u="sng">
                <a:solidFill>
                  <a:srgbClr val="464653"/>
                </a:solidFill>
              </a:defRPr>
            </a:pPr>
            <a:r>
              <a:t>Videocamera</a:t>
            </a:r>
            <a:r>
              <a:rPr u="none"/>
              <a:t> per il riconoscimento delle espressioni facciali</a:t>
            </a:r>
          </a:p>
        </p:txBody>
      </p:sp>
      <p:sp>
        <p:nvSpPr>
          <p:cNvPr id="441" name="CasellaDiTesto 21"/>
          <p:cNvSpPr txBox="1"/>
          <p:nvPr/>
        </p:nvSpPr>
        <p:spPr>
          <a:xfrm>
            <a:off x="6370333" y="2483754"/>
            <a:ext cx="2139452" cy="438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sz="1200" u="sng">
                <a:solidFill>
                  <a:srgbClr val="464653"/>
                </a:solidFill>
              </a:defRPr>
            </a:pPr>
            <a:r>
              <a:t>Microfono</a:t>
            </a:r>
            <a:r>
              <a:rPr u="none"/>
              <a:t> per il riconoscimento del timbro vocale</a:t>
            </a:r>
          </a:p>
        </p:txBody>
      </p:sp>
      <p:sp>
        <p:nvSpPr>
          <p:cNvPr id="442" name="CasellaDiTesto 22"/>
          <p:cNvSpPr txBox="1"/>
          <p:nvPr/>
        </p:nvSpPr>
        <p:spPr>
          <a:xfrm>
            <a:off x="2893121" y="4556735"/>
            <a:ext cx="967241" cy="1010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200" u="sng">
                <a:solidFill>
                  <a:srgbClr val="464653"/>
                </a:solidFill>
              </a:defRPr>
            </a:pPr>
            <a:r>
              <a:t>Braccialetto</a:t>
            </a:r>
            <a:r>
              <a:rPr u="none"/>
              <a:t> per la raccolta di dati biometrici</a:t>
            </a:r>
          </a:p>
        </p:txBody>
      </p:sp>
      <p:sp>
        <p:nvSpPr>
          <p:cNvPr id="443" name="CasellaDiTesto 23"/>
          <p:cNvSpPr txBox="1"/>
          <p:nvPr/>
        </p:nvSpPr>
        <p:spPr>
          <a:xfrm>
            <a:off x="10543977" y="3565163"/>
            <a:ext cx="1036570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200" u="sng">
                <a:solidFill>
                  <a:srgbClr val="464653"/>
                </a:solidFill>
              </a:defRPr>
            </a:pPr>
            <a:r>
              <a:t>Caschetto</a:t>
            </a:r>
            <a:r>
              <a:rPr u="none"/>
              <a:t> EEG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Progettualità di</a:t>
            </a:r>
            <a:r>
              <a:rPr>
                <a:solidFill>
                  <a:srgbClr val="C00000"/>
                </a:solidFill>
              </a:rPr>
              <a:t> 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  <a:r>
              <a:t> </a:t>
            </a:r>
          </a:p>
        </p:txBody>
      </p:sp>
      <p:sp>
        <p:nvSpPr>
          <p:cNvPr id="446" name="Rettangolo 19"/>
          <p:cNvSpPr txBox="1"/>
          <p:nvPr/>
        </p:nvSpPr>
        <p:spPr>
          <a:xfrm>
            <a:off x="655319" y="6292851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sp>
        <p:nvSpPr>
          <p:cNvPr id="447" name="Text Box 13"/>
          <p:cNvSpPr txBox="1"/>
          <p:nvPr/>
        </p:nvSpPr>
        <p:spPr>
          <a:xfrm>
            <a:off x="1613015" y="1478553"/>
            <a:ext cx="8965970" cy="1129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400">
                <a:solidFill>
                  <a:srgbClr val="2F5597"/>
                </a:solidFill>
              </a:defRPr>
            </a:pPr>
            <a:r>
              <a:t>ATTIVITA’ DI RICERCA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algn="ctr">
              <a:defRPr b="1" sz="2400">
                <a:solidFill>
                  <a:srgbClr val="2F5597"/>
                </a:solidFill>
              </a:defRPr>
            </a:pPr>
          </a:p>
          <a:p>
            <a:pPr algn="ctr">
              <a:defRPr sz="2400">
                <a:solidFill>
                  <a:srgbClr val="2F5597"/>
                </a:solidFill>
              </a:defRPr>
            </a:pPr>
            <a:r>
              <a:t>(interdisciplinarità, integrazione, interazione, convergenza di culture)</a:t>
            </a:r>
          </a:p>
        </p:txBody>
      </p:sp>
      <p:pic>
        <p:nvPicPr>
          <p:cNvPr id="448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8963" y="1451230"/>
            <a:ext cx="2919296" cy="642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070" y="1422596"/>
            <a:ext cx="2094079" cy="74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Immagine 6" descr="Immagin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02025" y="2808794"/>
            <a:ext cx="4191341" cy="2875570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CasellaDiTesto 11"/>
          <p:cNvSpPr txBox="1"/>
          <p:nvPr/>
        </p:nvSpPr>
        <p:spPr>
          <a:xfrm>
            <a:off x="329461" y="2971007"/>
            <a:ext cx="6881960" cy="2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 algn="just">
              <a:buClr>
                <a:srgbClr val="000000"/>
              </a:buClr>
              <a:buSzPts val="1500"/>
              <a:buChar char="✓"/>
              <a:defRPr b="1" sz="1500" u="sng">
                <a:solidFill>
                  <a:srgbClr val="35353E"/>
                </a:solidFill>
              </a:defRPr>
            </a:pPr>
            <a:r>
              <a:t>Big Data System </a:t>
            </a:r>
            <a:r>
              <a:rPr b="0" u="none"/>
              <a:t>di raccolta dati di piattaforme di telemedicina su scala europea, nazionale e regionale</a:t>
            </a:r>
            <a:endParaRPr b="0" u="none"/>
          </a:p>
          <a:p>
            <a:pPr marL="285750" indent="-285750" algn="just">
              <a:buClr>
                <a:srgbClr val="000000"/>
              </a:buClr>
              <a:buSzPts val="1500"/>
              <a:buChar char="✓"/>
              <a:defRPr sz="1500">
                <a:solidFill>
                  <a:srgbClr val="35353E"/>
                </a:solidFill>
              </a:defRPr>
            </a:pPr>
            <a:r>
              <a:t>Piattaforme di </a:t>
            </a:r>
            <a:r>
              <a:rPr b="1" u="sng"/>
              <a:t>Intelligenza Artificiale </a:t>
            </a:r>
            <a:r>
              <a:t>applicabili a diverse patologie e cronicità</a:t>
            </a:r>
          </a:p>
          <a:p>
            <a:pPr marL="285750" indent="-285750" algn="just">
              <a:buClr>
                <a:srgbClr val="000000"/>
              </a:buClr>
              <a:buSzPts val="1500"/>
              <a:buChar char="✓"/>
              <a:defRPr b="1" sz="1500" u="sng">
                <a:solidFill>
                  <a:srgbClr val="35353E"/>
                </a:solidFill>
              </a:defRPr>
            </a:pPr>
            <a:r>
              <a:t>Nanomedicina</a:t>
            </a:r>
            <a:r>
              <a:rPr b="0" u="none"/>
              <a:t> (“drug delivery e biosensing”)</a:t>
            </a:r>
            <a:endParaRPr b="0" u="none"/>
          </a:p>
          <a:p>
            <a:pPr marL="285750" indent="-285750" algn="just">
              <a:buClr>
                <a:srgbClr val="000000"/>
              </a:buClr>
              <a:buSzPts val="1500"/>
              <a:buChar char="✓"/>
              <a:defRPr b="1" sz="1500" u="sng">
                <a:solidFill>
                  <a:srgbClr val="35353E"/>
                </a:solidFill>
              </a:defRPr>
            </a:pPr>
            <a:r>
              <a:t>Medicina di precisione</a:t>
            </a:r>
          </a:p>
          <a:p>
            <a:pPr marL="285750" indent="-285750" algn="just">
              <a:buClr>
                <a:srgbClr val="000000"/>
              </a:buClr>
              <a:buSzPts val="1500"/>
              <a:buChar char="✓"/>
              <a:defRPr b="1" sz="1500" u="sng">
                <a:solidFill>
                  <a:srgbClr val="35353E"/>
                </a:solidFill>
              </a:defRPr>
            </a:pPr>
            <a:r>
              <a:t>Telediagnosi </a:t>
            </a:r>
            <a:r>
              <a:rPr b="0" u="none"/>
              <a:t>e piani terapeutici assistiti a controllo remoto		</a:t>
            </a:r>
            <a:endParaRPr b="0" u="none"/>
          </a:p>
          <a:p>
            <a:pPr marL="285750" indent="-285750" algn="just">
              <a:buClr>
                <a:srgbClr val="000000"/>
              </a:buClr>
              <a:buSzPts val="1500"/>
              <a:buChar char="✓"/>
              <a:defRPr b="1" sz="1500" u="sng">
                <a:solidFill>
                  <a:srgbClr val="35353E"/>
                </a:solidFill>
              </a:defRPr>
            </a:pPr>
            <a:r>
              <a:t>Image processing </a:t>
            </a:r>
            <a:r>
              <a:rPr b="0" u="none"/>
              <a:t>avanzato per l’analisi della vascolarizzazione</a:t>
            </a:r>
            <a:endParaRPr b="0" u="none"/>
          </a:p>
          <a:p>
            <a:pPr marL="285750" indent="-285750" algn="just">
              <a:buClr>
                <a:srgbClr val="000000"/>
              </a:buClr>
              <a:buSzPts val="1500"/>
              <a:buChar char="✓"/>
              <a:defRPr b="1" sz="1500" u="sng">
                <a:solidFill>
                  <a:srgbClr val="35353E"/>
                </a:solidFill>
              </a:defRPr>
            </a:pPr>
            <a:r>
              <a:t>Malattie rare </a:t>
            </a:r>
            <a:r>
              <a:rPr b="0" u="none"/>
              <a:t>(Immunodeficienze)</a:t>
            </a:r>
            <a:endParaRPr b="0" u="none"/>
          </a:p>
          <a:p>
            <a:pPr marL="285750" indent="-285750" algn="just">
              <a:buClr>
                <a:srgbClr val="000000"/>
              </a:buClr>
              <a:buSzPts val="1500"/>
              <a:buChar char="✓"/>
              <a:defRPr b="1" sz="1500" u="sng">
                <a:solidFill>
                  <a:srgbClr val="35353E"/>
                </a:solidFill>
              </a:defRPr>
            </a:pPr>
            <a:r>
              <a:t>Rete di centro </a:t>
            </a:r>
            <a:r>
              <a:rPr b="0" u="none"/>
              <a:t>calcolo di interesse nazionale (“Parallel computing”)</a:t>
            </a:r>
            <a:endParaRPr b="0" u="none"/>
          </a:p>
          <a:p>
            <a:pPr marL="285750" indent="-285750" algn="just">
              <a:buClr>
                <a:srgbClr val="000000"/>
              </a:buClr>
              <a:buSzPts val="1500"/>
              <a:buChar char="✓"/>
              <a:defRPr b="1" sz="1500" u="sng">
                <a:solidFill>
                  <a:srgbClr val="35353E"/>
                </a:solidFill>
              </a:defRPr>
            </a:pPr>
            <a:r>
              <a:t>Rete mobile </a:t>
            </a:r>
            <a:r>
              <a:rPr b="0" u="none"/>
              <a:t>Point of Care </a:t>
            </a:r>
            <a:endParaRPr b="0" u="none"/>
          </a:p>
          <a:p>
            <a:pPr marL="285750" indent="-285750" algn="just">
              <a:buClr>
                <a:srgbClr val="000000"/>
              </a:buClr>
              <a:buSzPts val="1500"/>
              <a:buChar char="✓"/>
              <a:defRPr b="1" sz="1500" u="sng">
                <a:solidFill>
                  <a:srgbClr val="35353E"/>
                </a:solidFill>
              </a:defRPr>
            </a:pPr>
            <a:r>
              <a:t>Robotica</a:t>
            </a:r>
            <a:r>
              <a:rPr b="0" u="none"/>
              <a:t> medicale e teleriabilitazione assistita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Partnership di </a:t>
            </a:r>
            <a:r>
              <a:rPr>
                <a:solidFill>
                  <a:srgbClr val="C00000"/>
                </a:solidFill>
              </a:rPr>
              <a:t>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  <a:r>
              <a:t> </a:t>
            </a:r>
          </a:p>
        </p:txBody>
      </p:sp>
      <p:sp>
        <p:nvSpPr>
          <p:cNvPr id="454" name="Rettangolo 19"/>
          <p:cNvSpPr txBox="1"/>
          <p:nvPr/>
        </p:nvSpPr>
        <p:spPr>
          <a:xfrm>
            <a:off x="655319" y="6292851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sp>
        <p:nvSpPr>
          <p:cNvPr id="455" name="CasellaDiTesto 2"/>
          <p:cNvSpPr txBox="1"/>
          <p:nvPr/>
        </p:nvSpPr>
        <p:spPr>
          <a:xfrm>
            <a:off x="155700" y="1444188"/>
            <a:ext cx="11990580" cy="4646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600">
                <a:solidFill>
                  <a:srgbClr val="464653"/>
                </a:solidFill>
              </a:defRPr>
            </a:pPr>
            <a:r>
              <a:t>Partner Lead: </a:t>
            </a:r>
          </a:p>
          <a:p>
            <a:pPr marL="285750" indent="-285750">
              <a:buSzPct val="100000"/>
              <a:buChar char="✓"/>
              <a:defRPr sz="1500">
                <a:solidFill>
                  <a:srgbClr val="464653"/>
                </a:solidFill>
              </a:defRPr>
            </a:pPr>
            <a:r>
              <a:t>UNIBA-CITEL</a:t>
            </a:r>
          </a:p>
          <a:p>
            <a:pPr>
              <a:defRPr sz="1500">
                <a:solidFill>
                  <a:srgbClr val="464653"/>
                </a:solidFill>
              </a:defRPr>
            </a:pPr>
          </a:p>
          <a:p>
            <a:pPr>
              <a:defRPr b="1" sz="1500">
                <a:solidFill>
                  <a:srgbClr val="464653"/>
                </a:solidFill>
              </a:defRPr>
            </a:pPr>
            <a:r>
              <a:t>Partner Scientifici: </a:t>
            </a:r>
          </a:p>
          <a:p>
            <a:pPr marL="285750" indent="-285750">
              <a:buSzPct val="100000"/>
              <a:buChar char="✓"/>
              <a:defRPr sz="1500">
                <a:solidFill>
                  <a:srgbClr val="464653"/>
                </a:solidFill>
              </a:defRPr>
            </a:pPr>
            <a:r>
              <a:t>Università del Salento</a:t>
            </a:r>
          </a:p>
          <a:p>
            <a:pPr marL="285750" indent="-285750">
              <a:buSzPct val="100000"/>
              <a:buChar char="✓"/>
              <a:defRPr sz="1500">
                <a:solidFill>
                  <a:srgbClr val="464653"/>
                </a:solidFill>
              </a:defRPr>
            </a:pPr>
            <a:r>
              <a:t>Dipartimento di Giurisprudenza Università di Bari (strutturazione del comitato etico e GDPR)</a:t>
            </a:r>
          </a:p>
          <a:p>
            <a:pPr marL="285750" indent="-285750">
              <a:buSzPct val="100000"/>
              <a:buChar char="✓"/>
              <a:defRPr sz="1500">
                <a:solidFill>
                  <a:srgbClr val="464653"/>
                </a:solidFill>
              </a:defRPr>
            </a:pPr>
            <a:r>
              <a:t>Dipartimento DETO Università di Bari - Nefrologia e Endocrinologia (gestione dialisi di prossimità nel paziente anziano diabetico e non diabetico).</a:t>
            </a:r>
          </a:p>
          <a:p>
            <a:pPr marL="285750" indent="-285750">
              <a:buSzPct val="100000"/>
              <a:buChar char="✓"/>
              <a:defRPr sz="1500">
                <a:solidFill>
                  <a:srgbClr val="464653"/>
                </a:solidFill>
              </a:defRPr>
            </a:pPr>
            <a:r>
              <a:t>Disponibilità di piattaforma Smart Health e Sicare </a:t>
            </a:r>
          </a:p>
          <a:p>
            <a:pPr marL="285750" indent="-285750">
              <a:buSzPct val="100000"/>
              <a:buChar char="✓"/>
              <a:defRPr sz="1500">
                <a:solidFill>
                  <a:srgbClr val="464653"/>
                </a:solidFill>
              </a:defRPr>
            </a:pPr>
            <a:r>
              <a:t>EXPRIVIA Molfetta (BA) (gestione con intelligenza artificiale della cura degli anziani)</a:t>
            </a:r>
          </a:p>
          <a:p>
            <a:pPr marL="285750" indent="-285750">
              <a:buSzPct val="100000"/>
              <a:buChar char="✓"/>
              <a:defRPr sz="1500">
                <a:solidFill>
                  <a:srgbClr val="464653"/>
                </a:solidFill>
              </a:defRPr>
            </a:pPr>
            <a:r>
              <a:t>AISDET - Associazione Italiana di Sanità Digitale e Telemedicina  (divulgazione e comunicazione dei risultati)</a:t>
            </a:r>
          </a:p>
          <a:p>
            <a:pPr>
              <a:defRPr sz="1500">
                <a:solidFill>
                  <a:srgbClr val="464653"/>
                </a:solidFill>
              </a:defRPr>
            </a:pPr>
          </a:p>
          <a:p>
            <a:pPr>
              <a:defRPr b="1" sz="1500">
                <a:solidFill>
                  <a:srgbClr val="464653"/>
                </a:solidFill>
              </a:defRPr>
            </a:pPr>
            <a:r>
              <a:t>Partner di utenza finale: </a:t>
            </a:r>
          </a:p>
          <a:p>
            <a:pPr marL="285750" indent="-285750">
              <a:buSzPct val="100000"/>
              <a:buChar char="✓"/>
              <a:defRPr sz="1500">
                <a:solidFill>
                  <a:srgbClr val="464653"/>
                </a:solidFill>
              </a:defRPr>
            </a:pPr>
            <a:r>
              <a:t>IRCSS di Modena (sperimentazione in ambiente indoor)</a:t>
            </a:r>
          </a:p>
          <a:p>
            <a:pPr marL="285750" indent="-285750">
              <a:buSzPct val="100000"/>
              <a:buChar char="✓"/>
              <a:defRPr sz="1500">
                <a:solidFill>
                  <a:srgbClr val="464653"/>
                </a:solidFill>
              </a:defRPr>
            </a:pPr>
            <a:r>
              <a:t>ASL ADE («sperimentazione domiciliare» dopo la ospedalizzazione)</a:t>
            </a:r>
          </a:p>
          <a:p>
            <a:pPr marL="285750" indent="-285750">
              <a:buSzPct val="100000"/>
              <a:buChar char="✓"/>
              <a:defRPr sz="1500">
                <a:solidFill>
                  <a:srgbClr val="464653"/>
                </a:solidFill>
              </a:defRPr>
            </a:pPr>
            <a:r>
              <a:t>UOC Baccelli («sperimentazione domiciliare»  dopo la ospedalizzazione)</a:t>
            </a:r>
          </a:p>
          <a:p>
            <a:pPr marL="285750" indent="-285750">
              <a:buSzPct val="100000"/>
              <a:buChar char="✓"/>
              <a:defRPr sz="1500">
                <a:solidFill>
                  <a:srgbClr val="464653"/>
                </a:solidFill>
              </a:defRPr>
            </a:pPr>
            <a:r>
              <a:t>Amministrazione Comunale di Acquaviva delle Fonti (sperimentazione in ambiente outdoor)</a:t>
            </a:r>
          </a:p>
          <a:p>
            <a:pPr marL="285750" indent="-285750">
              <a:buSzPct val="100000"/>
              <a:buChar char="✓"/>
              <a:defRPr sz="1500">
                <a:solidFill>
                  <a:srgbClr val="464653"/>
                </a:solidFill>
              </a:defRPr>
            </a:pPr>
            <a:r>
              <a:t>Ospedale Miulli (sperimentazione in ambiente indoor) </a:t>
            </a:r>
          </a:p>
          <a:p>
            <a:pPr marL="285750" indent="-285750">
              <a:buSzPct val="100000"/>
              <a:buChar char="✓"/>
              <a:defRPr sz="1500">
                <a:solidFill>
                  <a:srgbClr val="464653"/>
                </a:solidFill>
              </a:defRPr>
            </a:pPr>
            <a:r>
              <a:t>RSSA (RSSA Madonna del Buon Cammino)  </a:t>
            </a:r>
          </a:p>
          <a:p>
            <a:pPr marL="285750" indent="-285750">
              <a:buSzPct val="100000"/>
              <a:buChar char="✓"/>
              <a:defRPr sz="1500">
                <a:solidFill>
                  <a:srgbClr val="464653"/>
                </a:solidFill>
              </a:defRPr>
            </a:pPr>
            <a:r>
              <a:t>Medici di Famiglia FIMMG (sperimentazione domiciliare senza ospedalizzazione)</a:t>
            </a:r>
          </a:p>
          <a:p>
            <a:pPr marL="285750" indent="-285750">
              <a:buSzPct val="100000"/>
              <a:buChar char="✓"/>
              <a:defRPr sz="1500">
                <a:solidFill>
                  <a:srgbClr val="464653"/>
                </a:solidFill>
              </a:defRPr>
            </a:pPr>
            <a:r>
              <a:t>CIHEAM</a:t>
            </a:r>
          </a:p>
        </p:txBody>
      </p:sp>
      <p:pic>
        <p:nvPicPr>
          <p:cNvPr id="456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06080" y="1409859"/>
            <a:ext cx="3913381" cy="9348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9" name="Gruppo 1"/>
          <p:cNvGrpSpPr/>
          <p:nvPr/>
        </p:nvGrpSpPr>
        <p:grpSpPr>
          <a:xfrm>
            <a:off x="8756674" y="5050259"/>
            <a:ext cx="2969444" cy="934805"/>
            <a:chOff x="0" y="0"/>
            <a:chExt cx="2969442" cy="934803"/>
          </a:xfrm>
        </p:grpSpPr>
        <p:sp>
          <p:nvSpPr>
            <p:cNvPr id="457" name="Rettangolo con angoli arrotondati 6"/>
            <p:cNvSpPr/>
            <p:nvPr/>
          </p:nvSpPr>
          <p:spPr>
            <a:xfrm>
              <a:off x="0" y="0"/>
              <a:ext cx="2969443" cy="934804"/>
            </a:xfrm>
            <a:prstGeom prst="roundRect">
              <a:avLst>
                <a:gd name="adj" fmla="val 16667"/>
              </a:avLst>
            </a:prstGeom>
            <a:solidFill>
              <a:srgbClr val="B4C7E7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8" name="CasellaDiTesto 5"/>
            <p:cNvSpPr txBox="1"/>
            <p:nvPr/>
          </p:nvSpPr>
          <p:spPr>
            <a:xfrm>
              <a:off x="134343" y="58799"/>
              <a:ext cx="2801018" cy="7351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1500">
                  <a:solidFill>
                    <a:srgbClr val="FFFFFF"/>
                  </a:solidFill>
                </a:defRPr>
              </a:pPr>
              <a:r>
                <a:t>STRUTTURA AGGIUNTIVA PER LA SPERIMENTAZIONE INDOOR:</a:t>
              </a:r>
            </a:p>
            <a:p>
              <a:pPr>
                <a:defRPr sz="1500">
                  <a:solidFill>
                    <a:srgbClr val="FFFFFF"/>
                  </a:solidFill>
                </a:defRPr>
              </a:pPr>
              <a:r>
                <a:t>-  Campus Hotel UNIBA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ttangolo 1"/>
          <p:cNvSpPr txBox="1"/>
          <p:nvPr/>
        </p:nvSpPr>
        <p:spPr>
          <a:xfrm>
            <a:off x="217654" y="267565"/>
            <a:ext cx="11756691" cy="1685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Progetto </a:t>
            </a:r>
            <a:r>
              <a:rPr>
                <a:solidFill>
                  <a:srgbClr val="C00000"/>
                </a:solidFill>
              </a:rPr>
              <a:t>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</a:p>
          <a:p>
            <a:pPr algn="ctr" defTabSz="914400">
              <a:defRPr b="1" sz="3600">
                <a:solidFill>
                  <a:srgbClr val="FF0000"/>
                </a:solidFill>
              </a:defRPr>
            </a:pPr>
            <a:r>
              <a:t>A</a:t>
            </a:r>
            <a:r>
              <a:rPr>
                <a:solidFill>
                  <a:srgbClr val="0070C0"/>
                </a:solidFill>
              </a:rPr>
              <a:t>ssistenza</a:t>
            </a:r>
            <a:r>
              <a:t> </a:t>
            </a:r>
            <a:r>
              <a:rPr>
                <a:solidFill>
                  <a:srgbClr val="0070C0"/>
                </a:solidFill>
              </a:rPr>
              <a:t>olistica</a:t>
            </a:r>
            <a:r>
              <a:t> I</a:t>
            </a:r>
            <a:r>
              <a:rPr>
                <a:solidFill>
                  <a:srgbClr val="0070C0"/>
                </a:solidFill>
              </a:rPr>
              <a:t>ntelligente</a:t>
            </a:r>
            <a:r>
              <a:t> </a:t>
            </a:r>
            <a:r>
              <a:rPr>
                <a:solidFill>
                  <a:srgbClr val="0070C0"/>
                </a:solidFill>
              </a:rPr>
              <a:t>per</a:t>
            </a:r>
            <a:r>
              <a:t> </a:t>
            </a:r>
            <a:r>
              <a:rPr>
                <a:solidFill>
                  <a:srgbClr val="0070C0"/>
                </a:solidFill>
              </a:rPr>
              <a:t>l’a</a:t>
            </a:r>
            <a:r>
              <a:t>C</a:t>
            </a:r>
            <a:r>
              <a:rPr>
                <a:solidFill>
                  <a:srgbClr val="0070C0"/>
                </a:solidFill>
              </a:rPr>
              <a:t>tive </a:t>
            </a:r>
            <a:r>
              <a:t>A</a:t>
            </a:r>
            <a:r>
              <a:rPr>
                <a:solidFill>
                  <a:srgbClr val="0070C0"/>
                </a:solidFill>
              </a:rPr>
              <a:t>geing in ecosistemi indoor e outdoor </a:t>
            </a:r>
          </a:p>
        </p:txBody>
      </p:sp>
      <p:sp>
        <p:nvSpPr>
          <p:cNvPr id="213" name="Rettangolo 19"/>
          <p:cNvSpPr txBox="1"/>
          <p:nvPr/>
        </p:nvSpPr>
        <p:spPr>
          <a:xfrm>
            <a:off x="655319" y="6256059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sp>
        <p:nvSpPr>
          <p:cNvPr id="214" name="CasellaDiTesto 2"/>
          <p:cNvSpPr txBox="1"/>
          <p:nvPr/>
        </p:nvSpPr>
        <p:spPr>
          <a:xfrm>
            <a:off x="409401" y="2136338"/>
            <a:ext cx="11574089" cy="222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400">
                <a:solidFill>
                  <a:srgbClr val="2F5597"/>
                </a:solidFill>
              </a:defRPr>
            </a:pPr>
            <a:r>
              <a:t>Piano Operativo Salute (FSC 2014-2020)</a:t>
            </a:r>
          </a:p>
          <a:p>
            <a:pPr algn="ctr">
              <a:defRPr sz="2400">
                <a:solidFill>
                  <a:srgbClr val="2F5597"/>
                </a:solidFill>
              </a:defRPr>
            </a:pPr>
          </a:p>
          <a:p>
            <a:pPr>
              <a:defRPr b="1" i="1" sz="2400" u="sng">
                <a:solidFill>
                  <a:srgbClr val="2F5597"/>
                </a:solidFill>
              </a:defRPr>
            </a:pPr>
            <a:r>
              <a:t>Traiettoria 1</a:t>
            </a:r>
            <a:r>
              <a:rPr b="0" u="none"/>
              <a:t>:</a:t>
            </a:r>
            <a:r>
              <a:rPr b="0" i="0" u="none"/>
              <a:t> “Active &amp; Active Healthy Ageing - Tecnologie per l’invecchiamento </a:t>
            </a:r>
            <a:endParaRPr b="0" i="0" u="none"/>
          </a:p>
          <a:p>
            <a:pPr>
              <a:defRPr sz="2400">
                <a:solidFill>
                  <a:srgbClr val="2F5597"/>
                </a:solidFill>
              </a:defRPr>
            </a:pPr>
            <a:r>
              <a:t>attivo e l’assistenza domiciliare”</a:t>
            </a:r>
          </a:p>
          <a:p>
            <a:pPr algn="ctr">
              <a:defRPr sz="2400">
                <a:solidFill>
                  <a:srgbClr val="2F5597"/>
                </a:solidFill>
              </a:defRPr>
            </a:pPr>
          </a:p>
          <a:p>
            <a:pPr>
              <a:defRPr b="1" i="1" sz="2200" u="sng">
                <a:solidFill>
                  <a:srgbClr val="2F5597"/>
                </a:solidFill>
              </a:defRPr>
            </a:pPr>
            <a:r>
              <a:t>Linea di azione 1.1</a:t>
            </a:r>
            <a:r>
              <a:rPr b="0" u="none"/>
              <a:t>:</a:t>
            </a:r>
            <a:r>
              <a:rPr b="0" i="0" u="none"/>
              <a:t> “Creazione di uno spazio urbano dedicato alla vita delle persone anziane”</a:t>
            </a:r>
          </a:p>
        </p:txBody>
      </p:sp>
      <p:sp>
        <p:nvSpPr>
          <p:cNvPr id="215" name="CasellaDiTesto 5"/>
          <p:cNvSpPr txBox="1"/>
          <p:nvPr/>
        </p:nvSpPr>
        <p:spPr>
          <a:xfrm>
            <a:off x="4935820" y="6256059"/>
            <a:ext cx="6008023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Modulo I - Nuovi modelli per prendersi cura del paziente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Obiettivi del progetto </a:t>
            </a:r>
            <a:r>
              <a:rPr>
                <a:solidFill>
                  <a:srgbClr val="C00000"/>
                </a:solidFill>
              </a:rPr>
              <a:t>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  <a:r>
              <a:t> </a:t>
            </a:r>
          </a:p>
        </p:txBody>
      </p:sp>
      <p:grpSp>
        <p:nvGrpSpPr>
          <p:cNvPr id="233" name="Gruppo 20"/>
          <p:cNvGrpSpPr/>
          <p:nvPr/>
        </p:nvGrpSpPr>
        <p:grpSpPr>
          <a:xfrm>
            <a:off x="2610389" y="1298343"/>
            <a:ext cx="8333453" cy="4723750"/>
            <a:chOff x="0" y="0"/>
            <a:chExt cx="8333451" cy="4723748"/>
          </a:xfrm>
        </p:grpSpPr>
        <p:pic>
          <p:nvPicPr>
            <p:cNvPr id="218" name="Immagine 3" descr="Immagin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319021" y="1220640"/>
              <a:ext cx="1400177" cy="814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" name="Freccia a destra 8"/>
            <p:cNvSpPr/>
            <p:nvPr/>
          </p:nvSpPr>
          <p:spPr>
            <a:xfrm>
              <a:off x="4796442" y="375457"/>
              <a:ext cx="504827" cy="12884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600"/>
              </a:pPr>
            </a:p>
          </p:txBody>
        </p:sp>
        <p:sp>
          <p:nvSpPr>
            <p:cNvPr id="220" name="Freccia a destra 12"/>
            <p:cNvSpPr/>
            <p:nvPr/>
          </p:nvSpPr>
          <p:spPr>
            <a:xfrm>
              <a:off x="4796442" y="1454882"/>
              <a:ext cx="504827" cy="12884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600"/>
              </a:pPr>
            </a:p>
          </p:txBody>
        </p:sp>
        <p:pic>
          <p:nvPicPr>
            <p:cNvPr id="221" name="Immagine 15" descr="Immagine 1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512984" y="0"/>
              <a:ext cx="980642" cy="8797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2" name="Rettangolo 19"/>
            <p:cNvSpPr/>
            <p:nvPr/>
          </p:nvSpPr>
          <p:spPr>
            <a:xfrm>
              <a:off x="0" y="4723748"/>
              <a:ext cx="227076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1600"/>
              </a:lvl1pPr>
            </a:lstStyle>
            <a:p>
              <a:pPr/>
              <a:r>
                <a:t>15 Ottobre 2022</a:t>
              </a:r>
            </a:p>
          </p:txBody>
        </p:sp>
        <p:sp>
          <p:nvSpPr>
            <p:cNvPr id="223" name="CasellaDiTesto 21"/>
            <p:cNvSpPr/>
            <p:nvPr/>
          </p:nvSpPr>
          <p:spPr>
            <a:xfrm>
              <a:off x="2325429" y="4723748"/>
              <a:ext cx="600802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6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Modulo I - Nuovi modelli per prendersi cura del paziente </a:t>
              </a:r>
            </a:p>
          </p:txBody>
        </p:sp>
        <p:sp>
          <p:nvSpPr>
            <p:cNvPr id="224" name="Freccia a destra 6"/>
            <p:cNvSpPr/>
            <p:nvPr/>
          </p:nvSpPr>
          <p:spPr>
            <a:xfrm>
              <a:off x="4796442" y="2729458"/>
              <a:ext cx="504827" cy="12884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600"/>
              </a:pPr>
            </a:p>
          </p:txBody>
        </p:sp>
        <p:pic>
          <p:nvPicPr>
            <p:cNvPr id="225" name="Immagine 9" descr="Immagine 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555101" y="2437520"/>
              <a:ext cx="1040488" cy="69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0" name="Group 16"/>
            <p:cNvGrpSpPr/>
            <p:nvPr/>
          </p:nvGrpSpPr>
          <p:grpSpPr>
            <a:xfrm>
              <a:off x="333828" y="153173"/>
              <a:ext cx="4473456" cy="3765505"/>
              <a:chOff x="0" y="0"/>
              <a:chExt cx="4473455" cy="3765503"/>
            </a:xfrm>
          </p:grpSpPr>
          <p:sp>
            <p:nvSpPr>
              <p:cNvPr id="226" name="CasellaDiTesto 1"/>
              <p:cNvSpPr/>
              <p:nvPr/>
            </p:nvSpPr>
            <p:spPr>
              <a:xfrm>
                <a:off x="0" y="0"/>
                <a:ext cx="4045132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i="1" sz="1600"/>
                </a:lvl1pPr>
              </a:lstStyle>
              <a:p>
                <a:pPr/>
                <a:r>
                  <a:t> 1. Adeguamento delle unità abitative e degli spazi condivisi per l'active ageing e la pianificazione delle attività</a:t>
                </a:r>
              </a:p>
            </p:txBody>
          </p:sp>
          <p:sp>
            <p:nvSpPr>
              <p:cNvPr id="227" name="CasellaDiTesto 10"/>
              <p:cNvSpPr/>
              <p:nvPr/>
            </p:nvSpPr>
            <p:spPr>
              <a:xfrm>
                <a:off x="24190" y="1104521"/>
                <a:ext cx="402094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i="1" sz="1600"/>
                </a:lvl1pPr>
              </a:lstStyle>
              <a:p>
                <a:pPr/>
                <a:r>
                  <a:t>2. Definizione e Valutazione degli indicatori QoL e autosufficienza della persona anziana</a:t>
                </a:r>
              </a:p>
            </p:txBody>
          </p:sp>
          <p:sp>
            <p:nvSpPr>
              <p:cNvPr id="228" name="CasellaDiTesto 2"/>
              <p:cNvSpPr/>
              <p:nvPr/>
            </p:nvSpPr>
            <p:spPr>
              <a:xfrm>
                <a:off x="24190" y="2416760"/>
                <a:ext cx="444926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i="1" sz="1600"/>
                </a:lvl1pPr>
              </a:lstStyle>
              <a:p>
                <a:pPr/>
                <a:r>
                  <a:t>3. Analisi dei Bisogni e Definizione dei Requisiti</a:t>
                </a:r>
              </a:p>
            </p:txBody>
          </p:sp>
          <p:sp>
            <p:nvSpPr>
              <p:cNvPr id="229" name="CasellaDiTesto 11"/>
              <p:cNvSpPr/>
              <p:nvPr/>
            </p:nvSpPr>
            <p:spPr>
              <a:xfrm>
                <a:off x="27018" y="3765503"/>
                <a:ext cx="438987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i="1" sz="1600"/>
                </a:lvl1pPr>
              </a:lstStyle>
              <a:p>
                <a:pPr/>
                <a:r>
                  <a:t>4. Infrastruttura della Piattaforma</a:t>
                </a:r>
              </a:p>
            </p:txBody>
          </p:sp>
        </p:grpSp>
        <p:sp>
          <p:nvSpPr>
            <p:cNvPr id="231" name="Freccia a destra 13"/>
            <p:cNvSpPr/>
            <p:nvPr/>
          </p:nvSpPr>
          <p:spPr>
            <a:xfrm>
              <a:off x="4796442" y="4064570"/>
              <a:ext cx="504827" cy="12884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600"/>
              </a:pPr>
            </a:p>
          </p:txBody>
        </p:sp>
        <p:pic>
          <p:nvPicPr>
            <p:cNvPr id="232" name="Immagine 18" descr="Immagine 18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580093" y="3795841"/>
              <a:ext cx="1066800" cy="711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Obiettivi del progetto </a:t>
            </a:r>
            <a:r>
              <a:rPr>
                <a:solidFill>
                  <a:srgbClr val="C00000"/>
                </a:solidFill>
              </a:rPr>
              <a:t>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  <a:r>
              <a:t> </a:t>
            </a:r>
          </a:p>
        </p:txBody>
      </p:sp>
      <p:sp>
        <p:nvSpPr>
          <p:cNvPr id="236" name="CasellaDiTesto 21"/>
          <p:cNvSpPr txBox="1"/>
          <p:nvPr/>
        </p:nvSpPr>
        <p:spPr>
          <a:xfrm>
            <a:off x="4935820" y="6256059"/>
            <a:ext cx="6008023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Modulo I - Nuovi modelli per prendersi cura del paziente </a:t>
            </a:r>
          </a:p>
        </p:txBody>
      </p:sp>
      <p:grpSp>
        <p:nvGrpSpPr>
          <p:cNvPr id="251" name="Gruppo 3"/>
          <p:cNvGrpSpPr/>
          <p:nvPr/>
        </p:nvGrpSpPr>
        <p:grpSpPr>
          <a:xfrm>
            <a:off x="2493419" y="1429713"/>
            <a:ext cx="6608505" cy="4542244"/>
            <a:chOff x="0" y="0"/>
            <a:chExt cx="6608503" cy="4542242"/>
          </a:xfrm>
        </p:grpSpPr>
        <p:sp>
          <p:nvSpPr>
            <p:cNvPr id="237" name="Rettangolo 19"/>
            <p:cNvSpPr/>
            <p:nvPr/>
          </p:nvSpPr>
          <p:spPr>
            <a:xfrm>
              <a:off x="0" y="4542242"/>
              <a:ext cx="227076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1600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15 Ottobre 2022</a:t>
              </a:r>
            </a:p>
          </p:txBody>
        </p:sp>
        <p:pic>
          <p:nvPicPr>
            <p:cNvPr id="238" name="Immagine 23" descr="Immagine 2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9818" b="0"/>
            <a:stretch>
              <a:fillRect/>
            </a:stretch>
          </p:blipFill>
          <p:spPr>
            <a:xfrm>
              <a:off x="5439485" y="0"/>
              <a:ext cx="1165304" cy="726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9" name="Freccia a destra 24"/>
            <p:cNvSpPr/>
            <p:nvPr/>
          </p:nvSpPr>
          <p:spPr>
            <a:xfrm>
              <a:off x="4796442" y="276098"/>
              <a:ext cx="504827" cy="12884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600"/>
              </a:pPr>
            </a:p>
          </p:txBody>
        </p:sp>
        <p:sp>
          <p:nvSpPr>
            <p:cNvPr id="240" name="Freccia a destra 16"/>
            <p:cNvSpPr/>
            <p:nvPr/>
          </p:nvSpPr>
          <p:spPr>
            <a:xfrm>
              <a:off x="4837367" y="1441822"/>
              <a:ext cx="504827" cy="12884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600"/>
              </a:pPr>
            </a:p>
          </p:txBody>
        </p:sp>
        <p:sp>
          <p:nvSpPr>
            <p:cNvPr id="241" name="Freccia a destra 25"/>
            <p:cNvSpPr/>
            <p:nvPr/>
          </p:nvSpPr>
          <p:spPr>
            <a:xfrm>
              <a:off x="4837367" y="2517713"/>
              <a:ext cx="504827" cy="12884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600"/>
              </a:pPr>
            </a:p>
          </p:txBody>
        </p:sp>
        <p:grpSp>
          <p:nvGrpSpPr>
            <p:cNvPr id="246" name="Group 1"/>
            <p:cNvGrpSpPr/>
            <p:nvPr/>
          </p:nvGrpSpPr>
          <p:grpSpPr>
            <a:xfrm>
              <a:off x="72568" y="137248"/>
              <a:ext cx="4789744" cy="3193864"/>
              <a:chOff x="0" y="0"/>
              <a:chExt cx="4789742" cy="3193862"/>
            </a:xfrm>
          </p:grpSpPr>
          <p:sp>
            <p:nvSpPr>
              <p:cNvPr id="242" name="CasellaDiTesto 22"/>
              <p:cNvSpPr/>
              <p:nvPr/>
            </p:nvSpPr>
            <p:spPr>
              <a:xfrm>
                <a:off x="44312" y="0"/>
                <a:ext cx="4745431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i="1" sz="1600"/>
                </a:lvl1pPr>
              </a:lstStyle>
              <a:p>
                <a:pPr/>
                <a:r>
                  <a:t>5. Progettazione e Sviluppo dell’assistente personale AMICA</a:t>
                </a:r>
              </a:p>
            </p:txBody>
          </p:sp>
          <p:sp>
            <p:nvSpPr>
              <p:cNvPr id="243" name="CasellaDiTesto 4"/>
              <p:cNvSpPr/>
              <p:nvPr/>
            </p:nvSpPr>
            <p:spPr>
              <a:xfrm>
                <a:off x="0" y="1125896"/>
                <a:ext cx="423077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i="1" sz="1600"/>
                </a:lvl1pPr>
              </a:lstStyle>
              <a:p>
                <a:pPr/>
                <a:r>
                  <a:t> 6. Sperimentazione in ambienti indoor e continuità di controllo in ambienti outdoor</a:t>
                </a:r>
              </a:p>
            </p:txBody>
          </p:sp>
          <p:sp>
            <p:nvSpPr>
              <p:cNvPr id="244" name="CasellaDiTesto 20"/>
              <p:cNvSpPr/>
              <p:nvPr/>
            </p:nvSpPr>
            <p:spPr>
              <a:xfrm>
                <a:off x="34843" y="2183277"/>
                <a:ext cx="443846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i="1" sz="1600"/>
                </a:lvl1pPr>
              </a:lstStyle>
              <a:p>
                <a:pPr/>
                <a:r>
                  <a:t>7. Formulazione dei protocolli di assistenza e controllo in ecosistemi di ambienti indoor e outdoor</a:t>
                </a:r>
              </a:p>
            </p:txBody>
          </p:sp>
          <p:sp>
            <p:nvSpPr>
              <p:cNvPr id="245" name="CasellaDiTesto 27"/>
              <p:cNvSpPr/>
              <p:nvPr/>
            </p:nvSpPr>
            <p:spPr>
              <a:xfrm>
                <a:off x="18133" y="3193862"/>
                <a:ext cx="445517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i="1" sz="1600"/>
                </a:lvl1pPr>
              </a:lstStyle>
              <a:p>
                <a:pPr/>
                <a:r>
                  <a:t>8. Homecare indoor/outdoor monitoring e miglioramento della QoL attraverso strategie di active ageing</a:t>
                </a:r>
              </a:p>
            </p:txBody>
          </p:sp>
        </p:grpSp>
        <p:sp>
          <p:nvSpPr>
            <p:cNvPr id="247" name="Freccia a destra 29"/>
            <p:cNvSpPr/>
            <p:nvPr/>
          </p:nvSpPr>
          <p:spPr>
            <a:xfrm>
              <a:off x="4837367" y="3566050"/>
              <a:ext cx="504827" cy="12884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600"/>
              </a:pPr>
            </a:p>
          </p:txBody>
        </p:sp>
        <p:pic>
          <p:nvPicPr>
            <p:cNvPr id="248" name="Immagine 30" descr="Immagine 30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505237" y="1163065"/>
              <a:ext cx="1068380" cy="871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Picture 2" descr="Picture 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505237" y="2293213"/>
              <a:ext cx="1099228" cy="732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Immagine 34" descr="Immagine 3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477193" y="3402022"/>
              <a:ext cx="1131311" cy="5983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Obiettivi del progetto </a:t>
            </a:r>
            <a:r>
              <a:rPr>
                <a:solidFill>
                  <a:srgbClr val="C00000"/>
                </a:solidFill>
              </a:rPr>
              <a:t>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  <a:r>
              <a:t> </a:t>
            </a:r>
          </a:p>
        </p:txBody>
      </p:sp>
      <p:sp>
        <p:nvSpPr>
          <p:cNvPr id="254" name="Rettangolo 19"/>
          <p:cNvSpPr txBox="1"/>
          <p:nvPr/>
        </p:nvSpPr>
        <p:spPr>
          <a:xfrm>
            <a:off x="655319" y="6256059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grpSp>
        <p:nvGrpSpPr>
          <p:cNvPr id="268" name="Gruppo 4"/>
          <p:cNvGrpSpPr/>
          <p:nvPr/>
        </p:nvGrpSpPr>
        <p:grpSpPr>
          <a:xfrm>
            <a:off x="3044849" y="1302432"/>
            <a:ext cx="7898992" cy="4669524"/>
            <a:chOff x="0" y="0"/>
            <a:chExt cx="7898990" cy="4669523"/>
          </a:xfrm>
        </p:grpSpPr>
        <p:sp>
          <p:nvSpPr>
            <p:cNvPr id="255" name="CasellaDiTesto 21"/>
            <p:cNvSpPr/>
            <p:nvPr/>
          </p:nvSpPr>
          <p:spPr>
            <a:xfrm>
              <a:off x="1890969" y="4669523"/>
              <a:ext cx="600802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6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Modulo I - Nuovi modelli per prendersi cura del paziente </a:t>
              </a:r>
            </a:p>
          </p:txBody>
        </p:sp>
        <p:grpSp>
          <p:nvGrpSpPr>
            <p:cNvPr id="266" name="Gruppo 3"/>
            <p:cNvGrpSpPr/>
            <p:nvPr/>
          </p:nvGrpSpPr>
          <p:grpSpPr>
            <a:xfrm>
              <a:off x="21914" y="-1"/>
              <a:ext cx="5918830" cy="3622626"/>
              <a:chOff x="0" y="0"/>
              <a:chExt cx="5918828" cy="3622624"/>
            </a:xfrm>
          </p:grpSpPr>
          <p:sp>
            <p:nvSpPr>
              <p:cNvPr id="256" name="Freccia a destra 13"/>
              <p:cNvSpPr/>
              <p:nvPr/>
            </p:nvSpPr>
            <p:spPr>
              <a:xfrm>
                <a:off x="4029671" y="353589"/>
                <a:ext cx="498806" cy="128847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b="1" sz="1600">
                    <a:solidFill>
                      <a:srgbClr val="FFFFFF"/>
                    </a:solidFill>
                  </a:defRPr>
                </a:pPr>
              </a:p>
            </p:txBody>
          </p:sp>
          <p:grpSp>
            <p:nvGrpSpPr>
              <p:cNvPr id="260" name="Group 1"/>
              <p:cNvGrpSpPr/>
              <p:nvPr/>
            </p:nvGrpSpPr>
            <p:grpSpPr>
              <a:xfrm>
                <a:off x="0" y="237077"/>
                <a:ext cx="4105609" cy="2624596"/>
                <a:chOff x="0" y="0"/>
                <a:chExt cx="4105608" cy="2624594"/>
              </a:xfrm>
            </p:grpSpPr>
            <p:sp>
              <p:nvSpPr>
                <p:cNvPr id="257" name="CasellaDiTesto 11"/>
                <p:cNvSpPr/>
                <p:nvPr/>
              </p:nvSpPr>
              <p:spPr>
                <a:xfrm>
                  <a:off x="0" y="0"/>
                  <a:ext cx="4105609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>
                    <a:defRPr b="1" i="1" sz="1600">
                      <a:solidFill>
                        <a:srgbClr val="464653"/>
                      </a:solidFill>
                    </a:defRPr>
                  </a:lvl1pPr>
                </a:lstStyle>
                <a:p>
                  <a:pPr/>
                  <a:r>
                    <a:t>9. Telepresenza assistiva e stimolazione cognitiva multisensoriale</a:t>
                  </a:r>
                </a:p>
              </p:txBody>
            </p:sp>
            <p:sp>
              <p:nvSpPr>
                <p:cNvPr id="258" name="CasellaDiTesto 22"/>
                <p:cNvSpPr/>
                <p:nvPr/>
              </p:nvSpPr>
              <p:spPr>
                <a:xfrm>
                  <a:off x="0" y="1291709"/>
                  <a:ext cx="403793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>
                    <a:defRPr b="1" i="1" sz="1600">
                      <a:solidFill>
                        <a:srgbClr val="464653"/>
                      </a:solidFill>
                    </a:defRPr>
                  </a:lvl1pPr>
                </a:lstStyle>
                <a:p>
                  <a:pPr/>
                  <a:r>
                    <a:t>10. Analisi e valutazione sull' ottimizzazione delle risorse e dei costi di assistenza in ambito active ageing</a:t>
                  </a:r>
                </a:p>
              </p:txBody>
            </p:sp>
            <p:sp>
              <p:nvSpPr>
                <p:cNvPr id="259" name="CasellaDiTesto 16"/>
                <p:cNvSpPr/>
                <p:nvPr/>
              </p:nvSpPr>
              <p:spPr>
                <a:xfrm>
                  <a:off x="0" y="2624594"/>
                  <a:ext cx="403793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>
                    <a:defRPr b="1" i="1" sz="1600">
                      <a:solidFill>
                        <a:srgbClr val="464653"/>
                      </a:solidFill>
                    </a:defRPr>
                  </a:lvl1pPr>
                </a:lstStyle>
                <a:p>
                  <a:pPr/>
                  <a:r>
                    <a:t>11. Estensione della soluzione alla rete Nazionale per l'assistenza e l'invecchiamento attivo</a:t>
                  </a:r>
                </a:p>
              </p:txBody>
            </p:sp>
          </p:grpSp>
          <p:sp>
            <p:nvSpPr>
              <p:cNvPr id="261" name="Freccia a destra 20"/>
              <p:cNvSpPr/>
              <p:nvPr/>
            </p:nvSpPr>
            <p:spPr>
              <a:xfrm>
                <a:off x="4029671" y="1703448"/>
                <a:ext cx="504827" cy="128847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b="1" sz="1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62" name="Freccia a destra 24"/>
              <p:cNvSpPr/>
              <p:nvPr/>
            </p:nvSpPr>
            <p:spPr>
              <a:xfrm>
                <a:off x="4029671" y="3066099"/>
                <a:ext cx="504827" cy="128847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b="1" sz="1600"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263" name="Immagine 33" descr="Immagine 33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5799" t="0" r="0" b="35533"/>
              <a:stretch>
                <a:fillRect/>
              </a:stretch>
            </p:blipFill>
            <p:spPr>
              <a:xfrm>
                <a:off x="4720037" y="0"/>
                <a:ext cx="1022432" cy="10840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4" name="Picture 4" descr="Picture 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619622" y="1571321"/>
                <a:ext cx="1182658" cy="6647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5" name="Immagine 38" descr="Immagine 38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604417" y="2889429"/>
                <a:ext cx="1314412" cy="7331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67" name="Rettangolo 23"/>
            <p:cNvSpPr/>
            <p:nvPr/>
          </p:nvSpPr>
          <p:spPr>
            <a:xfrm>
              <a:off x="0" y="4519115"/>
              <a:ext cx="227076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1600"/>
              </a:lvl1pPr>
            </a:lstStyle>
            <a:p>
              <a:pPr/>
              <a:r>
                <a:t>15 Ottobre 2022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Architettura funzionale di </a:t>
            </a:r>
            <a:r>
              <a:rPr>
                <a:solidFill>
                  <a:srgbClr val="C00000"/>
                </a:solidFill>
              </a:rPr>
              <a:t>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  <a:r>
              <a:t> </a:t>
            </a:r>
          </a:p>
        </p:txBody>
      </p:sp>
      <p:grpSp>
        <p:nvGrpSpPr>
          <p:cNvPr id="294" name="Gruppo 1"/>
          <p:cNvGrpSpPr/>
          <p:nvPr/>
        </p:nvGrpSpPr>
        <p:grpSpPr>
          <a:xfrm>
            <a:off x="-188221" y="1203709"/>
            <a:ext cx="12100561" cy="4901944"/>
            <a:chOff x="0" y="0"/>
            <a:chExt cx="12100560" cy="4901942"/>
          </a:xfrm>
        </p:grpSpPr>
        <p:sp>
          <p:nvSpPr>
            <p:cNvPr id="271" name="CasellaDiTesto 4"/>
            <p:cNvSpPr/>
            <p:nvPr/>
          </p:nvSpPr>
          <p:spPr>
            <a:xfrm>
              <a:off x="8054733" y="1823198"/>
              <a:ext cx="198107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Control Room Dedicata</a:t>
              </a:r>
            </a:p>
          </p:txBody>
        </p:sp>
        <p:sp>
          <p:nvSpPr>
            <p:cNvPr id="272" name="CasellaDiTesto 8"/>
            <p:cNvSpPr/>
            <p:nvPr/>
          </p:nvSpPr>
          <p:spPr>
            <a:xfrm>
              <a:off x="5959612" y="3863645"/>
              <a:ext cx="289289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Assistenza sanitaria/psicologo/specialista</a:t>
              </a:r>
            </a:p>
          </p:txBody>
        </p:sp>
        <p:grpSp>
          <p:nvGrpSpPr>
            <p:cNvPr id="275" name="Gruppo 9230"/>
            <p:cNvGrpSpPr/>
            <p:nvPr/>
          </p:nvGrpSpPr>
          <p:grpSpPr>
            <a:xfrm>
              <a:off x="10262401" y="3167050"/>
              <a:ext cx="1705857" cy="1417983"/>
              <a:chOff x="0" y="0"/>
              <a:chExt cx="1705855" cy="1417982"/>
            </a:xfrm>
          </p:grpSpPr>
          <p:pic>
            <p:nvPicPr>
              <p:cNvPr id="273" name="Immagine 10" descr="Immagine 10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705856" cy="14179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4" name="Connettore 1 14"/>
              <p:cNvSpPr/>
              <p:nvPr/>
            </p:nvSpPr>
            <p:spPr>
              <a:xfrm>
                <a:off x="233311" y="814136"/>
                <a:ext cx="1320451" cy="1"/>
              </a:xfrm>
              <a:prstGeom prst="line">
                <a:avLst/>
              </a:prstGeom>
              <a:noFill/>
              <a:ln w="6350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76" name="Connettore 2 25"/>
            <p:cNvSpPr/>
            <p:nvPr/>
          </p:nvSpPr>
          <p:spPr>
            <a:xfrm>
              <a:off x="9509529" y="3365648"/>
              <a:ext cx="1480358" cy="553192"/>
            </a:xfrm>
            <a:prstGeom prst="line">
              <a:avLst/>
            </a:prstGeom>
            <a:noFill/>
            <a:ln w="6350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7" name="CasellaDiTesto 37"/>
            <p:cNvSpPr/>
            <p:nvPr/>
          </p:nvSpPr>
          <p:spPr>
            <a:xfrm>
              <a:off x="4236461" y="4431144"/>
              <a:ext cx="256487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Tutor/infermiere/familiare</a:t>
              </a:r>
            </a:p>
          </p:txBody>
        </p:sp>
        <p:sp>
          <p:nvSpPr>
            <p:cNvPr id="278" name="CasellaDiTesto 51"/>
            <p:cNvSpPr/>
            <p:nvPr/>
          </p:nvSpPr>
          <p:spPr>
            <a:xfrm>
              <a:off x="8157312" y="260831"/>
              <a:ext cx="31644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Monitoraggio in ambiente outdoor</a:t>
              </a:r>
            </a:p>
          </p:txBody>
        </p:sp>
        <p:grpSp>
          <p:nvGrpSpPr>
            <p:cNvPr id="282" name="Gruppo 9221"/>
            <p:cNvGrpSpPr/>
            <p:nvPr/>
          </p:nvGrpSpPr>
          <p:grpSpPr>
            <a:xfrm>
              <a:off x="8420764" y="584315"/>
              <a:ext cx="1841638" cy="1060569"/>
              <a:chOff x="0" y="0"/>
              <a:chExt cx="1841637" cy="1060567"/>
            </a:xfrm>
          </p:grpSpPr>
          <p:pic>
            <p:nvPicPr>
              <p:cNvPr id="279" name="Picture 4" descr="Picture 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2532" t="24178" r="23100" b="35162"/>
              <a:stretch>
                <a:fillRect/>
              </a:stretch>
            </p:blipFill>
            <p:spPr>
              <a:xfrm>
                <a:off x="498279" y="0"/>
                <a:ext cx="1343359" cy="10605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0" name="Picture 6" descr="Picture 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5147" y="41627"/>
                <a:ext cx="403144" cy="43158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1" name="Immagine 53" descr="Immagine 53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5268" t="0" r="7483" b="0"/>
              <a:stretch>
                <a:fillRect/>
              </a:stretch>
            </p:blipFill>
            <p:spPr>
              <a:xfrm>
                <a:off x="-1" y="481150"/>
                <a:ext cx="416556" cy="434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83" name="CasellaDiTesto 9217"/>
            <p:cNvSpPr/>
            <p:nvPr/>
          </p:nvSpPr>
          <p:spPr>
            <a:xfrm>
              <a:off x="10282745" y="815887"/>
              <a:ext cx="181781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1200">
                  <a:solidFill>
                    <a:srgbClr val="464653"/>
                  </a:solidFill>
                </a:defRPr>
              </a:pPr>
              <a:r>
                <a:t>- Analisi del comportamento</a:t>
              </a:r>
            </a:p>
            <a:p>
              <a:pPr>
                <a:defRPr sz="1200">
                  <a:solidFill>
                    <a:srgbClr val="464653"/>
                  </a:solidFill>
                </a:defRPr>
              </a:pPr>
              <a:r>
                <a:t>e delle abitudini</a:t>
              </a:r>
            </a:p>
            <a:p>
              <a:pPr>
                <a:defRPr sz="1200">
                  <a:solidFill>
                    <a:srgbClr val="464653"/>
                  </a:solidFill>
                </a:defRPr>
              </a:pPr>
              <a:r>
                <a:t>- Detection di situazioni di emergenza </a:t>
              </a:r>
            </a:p>
          </p:txBody>
        </p:sp>
        <p:pic>
          <p:nvPicPr>
            <p:cNvPr id="284" name="Immagine 9225" descr="Immagine 922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43982" y="534424"/>
              <a:ext cx="2460195" cy="21100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magine 9227" descr="Immagine 9227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654716" y="2717793"/>
              <a:ext cx="2244286" cy="1924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6" name="CasellaDiTesto 45"/>
            <p:cNvSpPr/>
            <p:nvPr/>
          </p:nvSpPr>
          <p:spPr>
            <a:xfrm>
              <a:off x="0" y="630999"/>
              <a:ext cx="266380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Sperimentazione domiciliare</a:t>
              </a:r>
            </a:p>
          </p:txBody>
        </p:sp>
        <p:pic>
          <p:nvPicPr>
            <p:cNvPr id="287" name="Immagine 9229" descr="Immagine 9229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808163" y="509453"/>
              <a:ext cx="4200852" cy="3700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8" name="CasellaDiTesto 22"/>
            <p:cNvSpPr/>
            <p:nvPr/>
          </p:nvSpPr>
          <p:spPr>
            <a:xfrm>
              <a:off x="6527107" y="1402042"/>
              <a:ext cx="106068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Internet</a:t>
              </a:r>
            </a:p>
          </p:txBody>
        </p:sp>
        <p:sp>
          <p:nvSpPr>
            <p:cNvPr id="289" name="CasellaDiTesto 49"/>
            <p:cNvSpPr/>
            <p:nvPr/>
          </p:nvSpPr>
          <p:spPr>
            <a:xfrm>
              <a:off x="4044681" y="0"/>
              <a:ext cx="3164445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Monitoraggio indoor in RSSA e Struttura Ospedaliera</a:t>
              </a:r>
            </a:p>
          </p:txBody>
        </p:sp>
        <p:pic>
          <p:nvPicPr>
            <p:cNvPr id="290" name="Immagine 9233" descr="Immagine 923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125683" y="2087251"/>
              <a:ext cx="1839174" cy="1174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Rettangolo 9237"/>
            <p:cNvSpPr/>
            <p:nvPr/>
          </p:nvSpPr>
          <p:spPr>
            <a:xfrm>
              <a:off x="6512559" y="3563263"/>
              <a:ext cx="365667" cy="589802"/>
            </a:xfrm>
            <a:prstGeom prst="rect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2" name="Rettangolo 19"/>
            <p:cNvSpPr/>
            <p:nvPr/>
          </p:nvSpPr>
          <p:spPr>
            <a:xfrm>
              <a:off x="609600" y="4901942"/>
              <a:ext cx="227076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14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15 Ottobre 2022</a:t>
              </a:r>
            </a:p>
          </p:txBody>
        </p:sp>
        <p:sp>
          <p:nvSpPr>
            <p:cNvPr id="293" name="CasellaDiTesto 9241"/>
            <p:cNvSpPr/>
            <p:nvPr/>
          </p:nvSpPr>
          <p:spPr>
            <a:xfrm>
              <a:off x="4890099" y="4901942"/>
              <a:ext cx="600802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400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Modulo I - Nuovi modelli per prendersi cura del paziente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2F5597"/>
                </a:solidFill>
              </a:defRPr>
            </a:pPr>
            <a:r>
              <a:t>Architettura di data flow </a:t>
            </a:r>
            <a:r>
              <a:rPr>
                <a:solidFill>
                  <a:srgbClr val="C00000"/>
                </a:solidFill>
              </a:rPr>
              <a:t>A</a:t>
            </a:r>
            <a:r>
              <a:t>m</a:t>
            </a:r>
            <a:r>
              <a:rPr>
                <a:solidFill>
                  <a:srgbClr val="C00000"/>
                </a:solidFill>
              </a:rPr>
              <a:t>ICA</a:t>
            </a:r>
            <a:r>
              <a:t> </a:t>
            </a:r>
          </a:p>
        </p:txBody>
      </p:sp>
      <p:pic>
        <p:nvPicPr>
          <p:cNvPr id="297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rcRect l="0" t="3097" r="0" b="0"/>
          <a:stretch>
            <a:fillRect/>
          </a:stretch>
        </p:blipFill>
        <p:spPr>
          <a:xfrm>
            <a:off x="1574800" y="1527464"/>
            <a:ext cx="9042401" cy="4458557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Rettangolo 19"/>
          <p:cNvSpPr txBox="1"/>
          <p:nvPr/>
        </p:nvSpPr>
        <p:spPr>
          <a:xfrm>
            <a:off x="655319" y="6256059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sp>
        <p:nvSpPr>
          <p:cNvPr id="299" name="CasellaDiTesto 6"/>
          <p:cNvSpPr txBox="1"/>
          <p:nvPr/>
        </p:nvSpPr>
        <p:spPr>
          <a:xfrm>
            <a:off x="4935820" y="6256059"/>
            <a:ext cx="6008023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Modulo I - Nuovi modelli per prendersi cura del paziente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Rettangolo 1"/>
          <p:cNvSpPr txBox="1"/>
          <p:nvPr/>
        </p:nvSpPr>
        <p:spPr>
          <a:xfrm>
            <a:off x="217654" y="267564"/>
            <a:ext cx="11756691" cy="56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64" tIns="54864" rIns="54864" bIns="54864">
            <a:spAutoFit/>
          </a:bodyPr>
          <a:lstStyle/>
          <a:p>
            <a:pPr algn="ctr" defTabSz="914400">
              <a:defRPr b="1" sz="3600">
                <a:solidFill>
                  <a:srgbClr val="C00000"/>
                </a:solidFill>
              </a:defRPr>
            </a:pPr>
            <a:r>
              <a:t>A</a:t>
            </a:r>
            <a:r>
              <a:rPr>
                <a:solidFill>
                  <a:srgbClr val="2F5597"/>
                </a:solidFill>
              </a:rPr>
              <a:t>m</a:t>
            </a:r>
            <a:r>
              <a:t>ICA </a:t>
            </a:r>
            <a:r>
              <a:rPr>
                <a:solidFill>
                  <a:srgbClr val="2F5597"/>
                </a:solidFill>
              </a:rPr>
              <a:t>Home</a:t>
            </a:r>
            <a:r>
              <a:rPr>
                <a:solidFill>
                  <a:srgbClr val="2F5597"/>
                </a:solidFill>
              </a:rPr>
              <a:t> </a:t>
            </a:r>
          </a:p>
        </p:txBody>
      </p:sp>
      <p:sp>
        <p:nvSpPr>
          <p:cNvPr id="302" name="Rettangolo 19"/>
          <p:cNvSpPr txBox="1"/>
          <p:nvPr/>
        </p:nvSpPr>
        <p:spPr>
          <a:xfrm>
            <a:off x="655319" y="6256059"/>
            <a:ext cx="227076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15 Ottobre 2022</a:t>
            </a:r>
          </a:p>
        </p:txBody>
      </p:sp>
      <p:sp>
        <p:nvSpPr>
          <p:cNvPr id="303" name="CasellaDiTesto 4"/>
          <p:cNvSpPr txBox="1"/>
          <p:nvPr/>
        </p:nvSpPr>
        <p:spPr>
          <a:xfrm>
            <a:off x="4935820" y="6256059"/>
            <a:ext cx="6008023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Modulo I - Nuovi modelli per prendersi cura del paziente </a:t>
            </a:r>
          </a:p>
        </p:txBody>
      </p:sp>
      <p:sp>
        <p:nvSpPr>
          <p:cNvPr id="304" name="Titolo 1"/>
          <p:cNvSpPr txBox="1"/>
          <p:nvPr/>
        </p:nvSpPr>
        <p:spPr>
          <a:xfrm>
            <a:off x="2511392" y="1774594"/>
            <a:ext cx="7169216" cy="270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algn="ctr" defTabSz="749808">
              <a:lnSpc>
                <a:spcPct val="64000"/>
              </a:lnSpc>
              <a:defRPr cap="all" sz="205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Scenario 1 - Homecare Telepresenza</a:t>
            </a:r>
          </a:p>
        </p:txBody>
      </p:sp>
      <p:sp>
        <p:nvSpPr>
          <p:cNvPr id="305" name="CasellaDiTesto 5"/>
          <p:cNvSpPr txBox="1"/>
          <p:nvPr/>
        </p:nvSpPr>
        <p:spPr>
          <a:xfrm>
            <a:off x="3784236" y="3063712"/>
            <a:ext cx="4764128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000">
                <a:solidFill>
                  <a:schemeClr val="accent1"/>
                </a:solidFill>
              </a:defRPr>
            </a:pPr>
            <a:r>
              <a:t>Personal Domestic Robot / </a:t>
            </a:r>
          </a:p>
          <a:p>
            <a:pPr algn="ctr">
              <a:defRPr b="1" sz="2000">
                <a:solidFill>
                  <a:schemeClr val="accent1"/>
                </a:solidFill>
              </a:defRPr>
            </a:pPr>
            <a:r>
              <a:t>Interfacce Vocali + IoT/CV + Edge AI</a:t>
            </a:r>
          </a:p>
        </p:txBody>
      </p:sp>
      <p:sp>
        <p:nvSpPr>
          <p:cNvPr id="306" name="Freccia bidirezionale orizzontale 6"/>
          <p:cNvSpPr/>
          <p:nvPr/>
        </p:nvSpPr>
        <p:spPr>
          <a:xfrm>
            <a:off x="3432412" y="3341678"/>
            <a:ext cx="622170" cy="184667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07" name="Immagine 8" descr="Immagine 8"/>
          <p:cNvPicPr>
            <a:picLocks noChangeAspect="1"/>
          </p:cNvPicPr>
          <p:nvPr/>
        </p:nvPicPr>
        <p:blipFill>
          <a:blip r:embed="rId2">
            <a:extLst/>
          </a:blip>
          <a:srcRect l="12255" t="34390" r="12469" b="13820"/>
          <a:stretch>
            <a:fillRect/>
          </a:stretch>
        </p:blipFill>
        <p:spPr>
          <a:xfrm>
            <a:off x="287149" y="2816187"/>
            <a:ext cx="3002291" cy="126782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08" name="Immagine 10" descr="Immagin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8335" y="4562602"/>
            <a:ext cx="3002292" cy="118993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09" name="Freccia bidirezionale orizzontale 12"/>
          <p:cNvSpPr/>
          <p:nvPr/>
        </p:nvSpPr>
        <p:spPr>
          <a:xfrm rot="5400000">
            <a:off x="5784915" y="4005969"/>
            <a:ext cx="622170" cy="184667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0" name="Freccia bidirezionale orizzontale 14"/>
          <p:cNvSpPr/>
          <p:nvPr/>
        </p:nvSpPr>
        <p:spPr>
          <a:xfrm>
            <a:off x="8235776" y="3343247"/>
            <a:ext cx="622170" cy="184667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1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41514" y="2816187"/>
            <a:ext cx="2535643" cy="126782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