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303" r:id="rId6"/>
    <p:sldId id="264" r:id="rId7"/>
    <p:sldId id="302" r:id="rId8"/>
    <p:sldId id="309" r:id="rId9"/>
    <p:sldId id="308" r:id="rId10"/>
    <p:sldId id="266" r:id="rId11"/>
    <p:sldId id="262" r:id="rId12"/>
    <p:sldId id="270" r:id="rId13"/>
    <p:sldId id="265" r:id="rId14"/>
    <p:sldId id="260" r:id="rId15"/>
    <p:sldId id="267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290" r:id="rId25"/>
    <p:sldId id="287" r:id="rId26"/>
    <p:sldId id="256" r:id="rId27"/>
    <p:sldId id="299" r:id="rId28"/>
    <p:sldId id="301" r:id="rId29"/>
    <p:sldId id="291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 autoAdjust="0"/>
    <p:restoredTop sz="96207" autoAdjust="0"/>
  </p:normalViewPr>
  <p:slideViewPr>
    <p:cSldViewPr snapToGrid="0">
      <p:cViewPr varScale="1">
        <p:scale>
          <a:sx n="70" d="100"/>
          <a:sy n="70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Triennio </a:t>
            </a:r>
            <a:r>
              <a:rPr lang="it-IT" dirty="0"/>
              <a:t>post- COVID</a:t>
            </a:r>
          </a:p>
        </c:rich>
      </c:tx>
      <c:layout>
        <c:manualLayout>
          <c:xMode val="edge"/>
          <c:yMode val="edge"/>
          <c:x val="0.28301808502637538"/>
          <c:y val="3.876811417240149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329839226256037E-2"/>
          <c:y val="0.12156398509350747"/>
          <c:w val="0.89680162128270691"/>
          <c:h val="0.7632381408236993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N°RECIDIVE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Foglio1!$A$2:$A$11</c:f>
              <c:numCache>
                <c:formatCode>mmm\-yy</c:formatCode>
                <c:ptCount val="10"/>
                <c:pt idx="0">
                  <c:v>44348</c:v>
                </c:pt>
                <c:pt idx="1">
                  <c:v>44440</c:v>
                </c:pt>
                <c:pt idx="2">
                  <c:v>44531</c:v>
                </c:pt>
                <c:pt idx="3">
                  <c:v>44621</c:v>
                </c:pt>
                <c:pt idx="4">
                  <c:v>44713</c:v>
                </c:pt>
                <c:pt idx="5">
                  <c:v>44805</c:v>
                </c:pt>
                <c:pt idx="6">
                  <c:v>44896</c:v>
                </c:pt>
                <c:pt idx="7">
                  <c:v>44986</c:v>
                </c:pt>
                <c:pt idx="8">
                  <c:v>45078</c:v>
                </c:pt>
                <c:pt idx="9">
                  <c:v>45261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12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F4-6440-8F09-DB1EA5FC69E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N°OSPEDALIZZAZIONI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Foglio1!$A$2:$A$11</c:f>
              <c:numCache>
                <c:formatCode>mmm\-yy</c:formatCode>
                <c:ptCount val="10"/>
                <c:pt idx="0">
                  <c:v>44348</c:v>
                </c:pt>
                <c:pt idx="1">
                  <c:v>44440</c:v>
                </c:pt>
                <c:pt idx="2">
                  <c:v>44531</c:v>
                </c:pt>
                <c:pt idx="3">
                  <c:v>44621</c:v>
                </c:pt>
                <c:pt idx="4">
                  <c:v>44713</c:v>
                </c:pt>
                <c:pt idx="5">
                  <c:v>44805</c:v>
                </c:pt>
                <c:pt idx="6">
                  <c:v>44896</c:v>
                </c:pt>
                <c:pt idx="7">
                  <c:v>44986</c:v>
                </c:pt>
                <c:pt idx="8">
                  <c:v>45078</c:v>
                </c:pt>
                <c:pt idx="9">
                  <c:v>45261</c:v>
                </c:pt>
              </c:numCache>
            </c:num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F4-6440-8F09-DB1EA5FC69E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N°ACCESSI AMBUL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Foglio1!$A$2:$A$11</c:f>
              <c:numCache>
                <c:formatCode>mmm\-yy</c:formatCode>
                <c:ptCount val="10"/>
                <c:pt idx="0">
                  <c:v>44348</c:v>
                </c:pt>
                <c:pt idx="1">
                  <c:v>44440</c:v>
                </c:pt>
                <c:pt idx="2">
                  <c:v>44531</c:v>
                </c:pt>
                <c:pt idx="3">
                  <c:v>44621</c:v>
                </c:pt>
                <c:pt idx="4">
                  <c:v>44713</c:v>
                </c:pt>
                <c:pt idx="5">
                  <c:v>44805</c:v>
                </c:pt>
                <c:pt idx="6">
                  <c:v>44896</c:v>
                </c:pt>
                <c:pt idx="7">
                  <c:v>44986</c:v>
                </c:pt>
                <c:pt idx="8">
                  <c:v>45078</c:v>
                </c:pt>
                <c:pt idx="9">
                  <c:v>45261</c:v>
                </c:pt>
              </c:numCache>
            </c:numRef>
          </c:cat>
          <c:val>
            <c:numRef>
              <c:f>Foglio1!$D$2:$D$11</c:f>
              <c:numCache>
                <c:formatCode>General</c:formatCode>
                <c:ptCount val="10"/>
                <c:pt idx="0">
                  <c:v>40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40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DF4-6440-8F09-DB1EA5FC6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68320384"/>
        <c:axId val="-968328544"/>
      </c:lineChart>
      <c:dateAx>
        <c:axId val="-96832038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68328544"/>
        <c:crosses val="autoZero"/>
        <c:auto val="1"/>
        <c:lblOffset val="100"/>
        <c:baseTimeUnit val="months"/>
      </c:dateAx>
      <c:valAx>
        <c:axId val="-96832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6832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Triennio </a:t>
            </a:r>
            <a:r>
              <a:rPr lang="it-IT" dirty="0" err="1"/>
              <a:t>pre-</a:t>
            </a:r>
            <a:r>
              <a:rPr lang="it-IT" dirty="0"/>
              <a:t> COVID</a:t>
            </a:r>
          </a:p>
        </c:rich>
      </c:tx>
      <c:layout>
        <c:manualLayout>
          <c:xMode val="edge"/>
          <c:yMode val="edge"/>
          <c:x val="0.26180873694413287"/>
          <c:y val="1.4731754470758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34197137334934"/>
          <c:y val="8.8057779256931867E-2"/>
          <c:w val="0.73245049961913833"/>
          <c:h val="0.71565423747205792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N°RIACUTIZZAZIONI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Foglio1!$A$2:$A$12</c:f>
              <c:numCache>
                <c:formatCode>mmm\-yy</c:formatCode>
                <c:ptCount val="11"/>
                <c:pt idx="0">
                  <c:v>42887</c:v>
                </c:pt>
                <c:pt idx="1">
                  <c:v>42979</c:v>
                </c:pt>
                <c:pt idx="2">
                  <c:v>43070</c:v>
                </c:pt>
                <c:pt idx="3">
                  <c:v>43160</c:v>
                </c:pt>
                <c:pt idx="4">
                  <c:v>43252</c:v>
                </c:pt>
                <c:pt idx="5">
                  <c:v>43344</c:v>
                </c:pt>
                <c:pt idx="6">
                  <c:v>43435</c:v>
                </c:pt>
                <c:pt idx="7">
                  <c:v>43525</c:v>
                </c:pt>
                <c:pt idx="8">
                  <c:v>43617</c:v>
                </c:pt>
                <c:pt idx="9">
                  <c:v>43709</c:v>
                </c:pt>
                <c:pt idx="10">
                  <c:v>43800</c:v>
                </c:pt>
              </c:numCache>
            </c:num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15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4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ED-114A-9D66-8B89985BFA8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N°OSPEDALIZZAZIONI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Foglio1!$A$2:$A$12</c:f>
              <c:numCache>
                <c:formatCode>mmm\-yy</c:formatCode>
                <c:ptCount val="11"/>
                <c:pt idx="0">
                  <c:v>42887</c:v>
                </c:pt>
                <c:pt idx="1">
                  <c:v>42979</c:v>
                </c:pt>
                <c:pt idx="2">
                  <c:v>43070</c:v>
                </c:pt>
                <c:pt idx="3">
                  <c:v>43160</c:v>
                </c:pt>
                <c:pt idx="4">
                  <c:v>43252</c:v>
                </c:pt>
                <c:pt idx="5">
                  <c:v>43344</c:v>
                </c:pt>
                <c:pt idx="6">
                  <c:v>43435</c:v>
                </c:pt>
                <c:pt idx="7">
                  <c:v>43525</c:v>
                </c:pt>
                <c:pt idx="8">
                  <c:v>43617</c:v>
                </c:pt>
                <c:pt idx="9">
                  <c:v>43709</c:v>
                </c:pt>
                <c:pt idx="10">
                  <c:v>43800</c:v>
                </c:pt>
              </c:numCache>
            </c:num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ED-114A-9D66-8B89985BFA8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N°ACCESSI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Foglio1!$A$2:$A$12</c:f>
              <c:numCache>
                <c:formatCode>mmm\-yy</c:formatCode>
                <c:ptCount val="11"/>
                <c:pt idx="0">
                  <c:v>42887</c:v>
                </c:pt>
                <c:pt idx="1">
                  <c:v>42979</c:v>
                </c:pt>
                <c:pt idx="2">
                  <c:v>43070</c:v>
                </c:pt>
                <c:pt idx="3">
                  <c:v>43160</c:v>
                </c:pt>
                <c:pt idx="4">
                  <c:v>43252</c:v>
                </c:pt>
                <c:pt idx="5">
                  <c:v>43344</c:v>
                </c:pt>
                <c:pt idx="6">
                  <c:v>43435</c:v>
                </c:pt>
                <c:pt idx="7">
                  <c:v>43525</c:v>
                </c:pt>
                <c:pt idx="8">
                  <c:v>43617</c:v>
                </c:pt>
                <c:pt idx="9">
                  <c:v>43709</c:v>
                </c:pt>
                <c:pt idx="10">
                  <c:v>43800</c:v>
                </c:pt>
              </c:numCache>
            </c:num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36</c:v>
                </c:pt>
                <c:pt idx="1">
                  <c:v>27</c:v>
                </c:pt>
                <c:pt idx="2">
                  <c:v>12</c:v>
                </c:pt>
                <c:pt idx="3">
                  <c:v>21</c:v>
                </c:pt>
                <c:pt idx="4">
                  <c:v>19</c:v>
                </c:pt>
                <c:pt idx="5">
                  <c:v>25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4ED-114A-9D66-8B89985BF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68324736"/>
        <c:axId val="-968330176"/>
      </c:lineChart>
      <c:dateAx>
        <c:axId val="-9683247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68330176"/>
        <c:crosses val="autoZero"/>
        <c:auto val="1"/>
        <c:lblOffset val="100"/>
        <c:baseTimeUnit val="months"/>
      </c:dateAx>
      <c:valAx>
        <c:axId val="-96833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6832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452216318257341E-2"/>
          <c:y val="0.92055670269520151"/>
          <c:w val="0.85713457185020614"/>
          <c:h val="5.1669396342115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243774411905065"/>
          <c:y val="2.3519879622663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pazienti per anno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5D-8C4F-A460-44592279A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68326368"/>
        <c:axId val="-968322560"/>
      </c:lineChart>
      <c:catAx>
        <c:axId val="-968326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68322560"/>
        <c:crosses val="autoZero"/>
        <c:auto val="1"/>
        <c:lblAlgn val="ctr"/>
        <c:lblOffset val="100"/>
        <c:noMultiLvlLbl val="0"/>
      </c:catAx>
      <c:valAx>
        <c:axId val="-96832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683263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Visite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aggiuntive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visite aggiuntive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ED0-CB48-84ED-5724643170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D0-CB48-84ED-5724643170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D0-CB48-84ED-5724643170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D0-CB48-84ED-572464317025}"/>
              </c:ext>
            </c:extLst>
          </c:dPt>
          <c:cat>
            <c:strRef>
              <c:f>Foglio1!$A$2:$A$5</c:f>
              <c:strCache>
                <c:ptCount val="2"/>
                <c:pt idx="0">
                  <c:v>pz si</c:v>
                </c:pt>
                <c:pt idx="1">
                  <c:v>pz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D0-CB48-84ED-572464317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25442539041887"/>
          <c:y val="0.92225491556789263"/>
          <c:w val="0.1830074757958472"/>
          <c:h val="6.011843627110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Compliance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compliance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EFE-B14D-9BCD-189C924B7D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FE-B14D-9BCD-189C924B7D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EFE-B14D-9BCD-189C924B7D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FE-B14D-9BCD-189C924B7D7B}"/>
              </c:ext>
            </c:extLst>
          </c:dPt>
          <c:cat>
            <c:strRef>
              <c:f>Foglio1!$A$2:$A$5</c:f>
              <c:strCache>
                <c:ptCount val="2"/>
                <c:pt idx="0">
                  <c:v>pz si</c:v>
                </c:pt>
                <c:pt idx="1">
                  <c:v>pz 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37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FE-B14D-9BCD-189C924B7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24088739171097"/>
          <c:y val="0.92151485310131132"/>
          <c:w val="0.17537674969057945"/>
          <c:h val="6.0690709084994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0.38026</cdr:x>
      <cdr:y>0.26094</cdr:y>
    </cdr:from>
    <cdr:to>
      <cdr:x>0.52985</cdr:x>
      <cdr:y>0.47246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324456" y="11280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dirty="0"/>
            <a:t>13%</a:t>
          </a:r>
        </a:p>
      </cdr:txBody>
    </cdr:sp>
  </cdr:relSizeAnchor>
  <cdr:relSizeAnchor xmlns:cdr="http://schemas.openxmlformats.org/drawingml/2006/chartDrawing">
    <cdr:from>
      <cdr:x>0.58018</cdr:x>
      <cdr:y>0.53967</cdr:y>
    </cdr:from>
    <cdr:to>
      <cdr:x>0.72977</cdr:x>
      <cdr:y>0.75119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546505" y="2333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dirty="0"/>
            <a:t>87%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0.4466</cdr:x>
      <cdr:y>0.23948</cdr:y>
    </cdr:from>
    <cdr:to>
      <cdr:x>0.59501</cdr:x>
      <cdr:y>0.45301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751746" y="10254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dirty="0"/>
            <a:t>7%</a:t>
          </a:r>
        </a:p>
      </cdr:txBody>
    </cdr:sp>
  </cdr:relSizeAnchor>
  <cdr:relSizeAnchor xmlns:cdr="http://schemas.openxmlformats.org/drawingml/2006/chartDrawing">
    <cdr:from>
      <cdr:x>0.50902</cdr:x>
      <cdr:y>0.6386</cdr:y>
    </cdr:from>
    <cdr:to>
      <cdr:x>0.65742</cdr:x>
      <cdr:y>0.85214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136307" y="27346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dirty="0"/>
            <a:t>93%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34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12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32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81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82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7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6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0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58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0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44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30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42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78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10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6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0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10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20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151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19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76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90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51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62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7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9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49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35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3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831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73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46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4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54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2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9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8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3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71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61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80E0-625A-40C1-A720-8FD5454F8606}" type="datetimeFigureOut">
              <a:rPr lang="it-IT" smtClean="0"/>
              <a:pPr/>
              <a:t>24/11/2023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1D8EF-1A73-41E8-8D54-F21783EAF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60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2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9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D03E-CF77-44C5-A845-0D24ADEB35B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7690-79CC-48A0-8A56-3CE653E9CBF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2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taliadomani.gov.it/it/Interventi/investimenti/casa-come-primo-luogo-di-cura-assistenza-domiciliare-e-telemedicin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457" y="1328867"/>
            <a:ext cx="6046513" cy="246248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Teleconsulto: supporto da remoto nella razionalizzazione delle risorse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0800" y="627797"/>
            <a:ext cx="5650173" cy="578665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9030" y="4162568"/>
            <a:ext cx="6018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Dott.ssa Silvia Noviello</a:t>
            </a:r>
          </a:p>
          <a:p>
            <a:pPr algn="ctr"/>
            <a:r>
              <a:rPr lang="it-IT" dirty="0"/>
              <a:t>MD, PhD MIU «G. Baccelli»</a:t>
            </a:r>
          </a:p>
          <a:p>
            <a:pPr algn="ctr"/>
            <a:r>
              <a:rPr lang="it-IT" dirty="0"/>
              <a:t>Azienda Consorziale Ospedaliero Universitaria Policlinico di Bari</a:t>
            </a:r>
          </a:p>
          <a:p>
            <a:pPr algn="ctr"/>
            <a:r>
              <a:rPr lang="it-IT" dirty="0"/>
              <a:t>Direttore Prof A. Vacca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5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062" y="595223"/>
            <a:ext cx="11169525" cy="60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29728" y="293298"/>
            <a:ext cx="4202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Obiettivi e vantaggi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97" y="1690688"/>
            <a:ext cx="5677675" cy="357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3172" y="1690688"/>
            <a:ext cx="6145915" cy="357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0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501" y="518615"/>
            <a:ext cx="11000026" cy="60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531" y="162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nostra esperienza in Telemedicina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29" y="4084890"/>
            <a:ext cx="6146983" cy="246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067798"/>
            <a:ext cx="2643144" cy="240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97" y="1530779"/>
            <a:ext cx="2333220" cy="60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468962"/>
            <a:ext cx="1471270" cy="77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28943" y="2218792"/>
            <a:ext cx="10272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</a:rPr>
              <a:t>Piattaforma nata dalla collaborazione CITEL- exprivia per il telemonitoraggio di pazienti con Lupus Eritematoso Sistemico (LES) con bassa attività di malattia, malattia in remissione.</a:t>
            </a:r>
          </a:p>
          <a:p>
            <a:pPr algn="just"/>
            <a:r>
              <a:rPr lang="it-IT" b="1" dirty="0">
                <a:solidFill>
                  <a:prstClr val="black"/>
                </a:solidFill>
              </a:rPr>
              <a:t>Exprivia:</a:t>
            </a:r>
            <a:r>
              <a:rPr lang="it-IT" dirty="0">
                <a:solidFill>
                  <a:prstClr val="black"/>
                </a:solidFill>
              </a:rPr>
              <a:t> </a:t>
            </a:r>
            <a:r>
              <a:rPr lang="it-IT" dirty="0"/>
              <a:t>società italiana per azioni</a:t>
            </a:r>
            <a:r>
              <a:rPr lang="it-IT" dirty="0">
                <a:solidFill>
                  <a:prstClr val="black"/>
                </a:solidFill>
              </a:rPr>
              <a:t> che si occupa di progettazione e sviluppo di tecnologie software innovative e di prestazione di servizi IT per il mercato bancario, medicale, industriale, telecomunicazioni e Pubblica Amministrazione.</a:t>
            </a:r>
          </a:p>
          <a:p>
            <a:r>
              <a:rPr lang="it-IT" dirty="0">
                <a:solidFill>
                  <a:prstClr val="black"/>
                </a:solidFill>
              </a:rPr>
              <a:t/>
            </a:r>
            <a:br>
              <a:rPr lang="it-IT" dirty="0">
                <a:solidFill>
                  <a:prstClr val="black"/>
                </a:solidFill>
              </a:rPr>
            </a:b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1311" y="145280"/>
            <a:ext cx="3384135" cy="348629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Inizio raccolta dati e selezione pazienti: 30 giungo 2021- 31 dicembre 2021</a:t>
            </a:r>
          </a:p>
          <a:p>
            <a:pPr algn="just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Selezionati pazienti con Lupus Eritematoso Sistemico (LES) in fase di remissione clinica- stabilità di malattia (SELENA- SLEDAI)</a:t>
            </a:r>
          </a:p>
          <a:p>
            <a:pPr algn="just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Soddisfatti i criteri diagnostico-classificativi ACR/EULAR</a:t>
            </a:r>
          </a:p>
          <a:p>
            <a:pPr algn="just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it-IT" dirty="0"/>
          </a:p>
        </p:txBody>
      </p:sp>
      <p:sp>
        <p:nvSpPr>
          <p:cNvPr id="4" name="AutoShape 2" descr="Lupus Eritematoso Sistemico (LES): sintomi e cur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374" y="3782872"/>
            <a:ext cx="3706176" cy="2887120"/>
          </a:xfrm>
          <a:prstGeom prst="rect">
            <a:avLst/>
          </a:prstGeom>
        </p:spPr>
      </p:pic>
      <p:sp>
        <p:nvSpPr>
          <p:cNvPr id="7" name="AutoShape 6" descr="Clinical Measures, Metrics, and Indices | Musculoskeletal Key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0442" y="3597780"/>
            <a:ext cx="4298534" cy="3260220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4408" y="341832"/>
            <a:ext cx="5691499" cy="303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3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24" y="1047750"/>
            <a:ext cx="8613957" cy="189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2086" y="3140969"/>
            <a:ext cx="8614395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18" y="1133745"/>
            <a:ext cx="8667963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18" y="3467473"/>
            <a:ext cx="8667963" cy="18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38" y="1241758"/>
            <a:ext cx="8532948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6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10" y="116633"/>
            <a:ext cx="5994666" cy="349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456" y="3613066"/>
            <a:ext cx="572464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2" y="1051042"/>
            <a:ext cx="5130570" cy="448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8089" y="1069334"/>
            <a:ext cx="3432345" cy="43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3226" y="2091390"/>
            <a:ext cx="11000117" cy="2301147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it-IT" sz="2700" b="1" dirty="0"/>
              <a:t>Sanità digitale:</a:t>
            </a:r>
            <a:br>
              <a:rPr lang="it-IT" sz="2700" b="1" dirty="0"/>
            </a:br>
            <a:r>
              <a:rPr lang="it-IT" sz="2700" b="1" dirty="0"/>
              <a:t/>
            </a:r>
            <a:br>
              <a:rPr lang="it-IT" sz="2700" b="1" dirty="0"/>
            </a:br>
            <a:r>
              <a:rPr lang="it-IT" sz="2700" dirty="0" smtClean="0">
                <a:sym typeface="Wingdings" pitchFamily="2" charset="2"/>
              </a:rPr>
              <a:t></a:t>
            </a:r>
            <a:r>
              <a:rPr lang="it-IT" sz="2700" dirty="0" smtClean="0"/>
              <a:t>Sistema </a:t>
            </a:r>
            <a:r>
              <a:rPr lang="it-IT" sz="2700" dirty="0"/>
              <a:t>Sanitario più </a:t>
            </a:r>
            <a:r>
              <a:rPr lang="it-IT" sz="2700" dirty="0">
                <a:solidFill>
                  <a:schemeClr val="accent1">
                    <a:lumMod val="75000"/>
                  </a:schemeClr>
                </a:solidFill>
              </a:rPr>
              <a:t>moderno</a:t>
            </a:r>
            <a:r>
              <a:rPr lang="it-IT" sz="2700" dirty="0"/>
              <a:t>, </a:t>
            </a:r>
            <a:r>
              <a:rPr lang="it-IT" sz="2700" dirty="0">
                <a:solidFill>
                  <a:schemeClr val="accent1">
                    <a:lumMod val="75000"/>
                  </a:schemeClr>
                </a:solidFill>
              </a:rPr>
              <a:t>digitale</a:t>
            </a:r>
            <a:r>
              <a:rPr lang="it-IT" sz="2700" dirty="0"/>
              <a:t> e </a:t>
            </a:r>
            <a:r>
              <a:rPr lang="it-IT" sz="2700" dirty="0">
                <a:solidFill>
                  <a:schemeClr val="accent1">
                    <a:lumMod val="75000"/>
                  </a:schemeClr>
                </a:solidFill>
              </a:rPr>
              <a:t>inclusivo</a:t>
            </a:r>
            <a:r>
              <a:rPr lang="it-IT" sz="2700" dirty="0"/>
              <a:t>.</a:t>
            </a:r>
            <a:br>
              <a:rPr lang="it-IT" sz="2700" dirty="0"/>
            </a:br>
            <a:r>
              <a:rPr lang="it-IT" sz="2700" dirty="0" smtClean="0">
                <a:sym typeface="Wingdings" pitchFamily="2" charset="2"/>
              </a:rPr>
              <a:t> </a:t>
            </a:r>
            <a:r>
              <a:rPr lang="it-IT" sz="2700" dirty="0" smtClean="0"/>
              <a:t>Servizi </a:t>
            </a:r>
            <a:r>
              <a:rPr lang="it-IT" sz="2700" dirty="0"/>
              <a:t>più accessibili ed inclusivi (</a:t>
            </a:r>
            <a:r>
              <a:rPr lang="it-IT" sz="2700" dirty="0">
                <a:solidFill>
                  <a:schemeClr val="accent1">
                    <a:lumMod val="75000"/>
                  </a:schemeClr>
                </a:solidFill>
              </a:rPr>
              <a:t>cittadino al centro dei nostri sistemi sanitari</a:t>
            </a:r>
            <a:r>
              <a:rPr lang="it-IT" sz="2700" dirty="0"/>
              <a:t>).</a:t>
            </a:r>
            <a:br>
              <a:rPr lang="it-IT" sz="2700" dirty="0"/>
            </a:br>
            <a:r>
              <a:rPr lang="it-IT" sz="2700" dirty="0" smtClean="0">
                <a:sym typeface="Wingdings" pitchFamily="2" charset="2"/>
              </a:rPr>
              <a:t> </a:t>
            </a:r>
            <a:r>
              <a:rPr lang="it-IT" sz="2700" dirty="0" smtClean="0"/>
              <a:t>Riduzione </a:t>
            </a:r>
            <a:r>
              <a:rPr lang="it-IT" sz="2700" dirty="0"/>
              <a:t>delle </a:t>
            </a:r>
            <a:r>
              <a:rPr lang="it-IT" sz="2700" dirty="0">
                <a:solidFill>
                  <a:schemeClr val="accent1">
                    <a:lumMod val="75000"/>
                  </a:schemeClr>
                </a:solidFill>
              </a:rPr>
              <a:t>lunghe attese</a:t>
            </a:r>
            <a:r>
              <a:rPr lang="it-IT" sz="2700" dirty="0"/>
              <a:t>, delle </a:t>
            </a:r>
            <a:r>
              <a:rPr lang="it-IT" sz="2700" dirty="0">
                <a:solidFill>
                  <a:schemeClr val="accent1">
                    <a:lumMod val="75000"/>
                  </a:schemeClr>
                </a:solidFill>
              </a:rPr>
              <a:t>ospedalizzazioni</a:t>
            </a:r>
            <a:r>
              <a:rPr lang="it-IT" sz="2700" dirty="0"/>
              <a:t> ed ottimizzando i </a:t>
            </a:r>
            <a:r>
              <a:rPr lang="it-IT" sz="2700" dirty="0">
                <a:solidFill>
                  <a:schemeClr val="accent1">
                    <a:lumMod val="75000"/>
                  </a:schemeClr>
                </a:solidFill>
              </a:rPr>
              <a:t>costi</a:t>
            </a:r>
            <a:r>
              <a:rPr lang="it-IT" sz="2700" dirty="0"/>
              <a:t> complessivi.</a:t>
            </a:r>
            <a:r>
              <a:rPr lang="it-IT" sz="2800" dirty="0"/>
              <a:t/>
            </a:r>
            <a:br>
              <a:rPr lang="it-IT" sz="2800" dirty="0"/>
            </a:b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360" y="332657"/>
            <a:ext cx="11713301" cy="1428835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>
            <a:off x="5087816" y="4588141"/>
            <a:ext cx="172819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3376" y="5793976"/>
            <a:ext cx="11601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Telemedicina</a:t>
            </a:r>
            <a:r>
              <a:rPr lang="it-IT" sz="2400" dirty="0"/>
              <a:t> e condivisione in sicurezza dei dati clinici attraverso il 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Fascicolo Sanitario Elettronico</a:t>
            </a:r>
            <a:r>
              <a:rPr lang="it-IT" sz="2400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8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188641"/>
            <a:ext cx="6028574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25" y="3645024"/>
            <a:ext cx="5888987" cy="29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5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88640"/>
            <a:ext cx="911734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3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a destra 5"/>
          <p:cNvSpPr/>
          <p:nvPr/>
        </p:nvSpPr>
        <p:spPr>
          <a:xfrm>
            <a:off x="1919536" y="5229200"/>
            <a:ext cx="8457538" cy="105688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9536" y="6286084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Giugno 2021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904914" y="6286084"/>
            <a:ext cx="16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Novembre 2023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19536" y="736448"/>
            <a:ext cx="8364282" cy="44012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Per ciascun paziente è stata eseguita prima </a:t>
            </a:r>
            <a:r>
              <a:rPr lang="it-IT" sz="2000" dirty="0" err="1">
                <a:solidFill>
                  <a:prstClr val="black"/>
                </a:solidFill>
              </a:rPr>
              <a:t>televisita</a:t>
            </a:r>
            <a:r>
              <a:rPr lang="it-IT" sz="2000" dirty="0">
                <a:solidFill>
                  <a:prstClr val="black"/>
                </a:solidFill>
              </a:rPr>
              <a:t> comprensiva di: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prstClr val="black"/>
                </a:solidFill>
              </a:rPr>
              <a:t>Raccordo anamnestico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prstClr val="black"/>
                </a:solidFill>
              </a:rPr>
              <a:t>Anamnesi farmacologica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prstClr val="black"/>
                </a:solidFill>
              </a:rPr>
              <a:t>Valutazione clinica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prstClr val="black"/>
                </a:solidFill>
              </a:rPr>
              <a:t>Presa visione esami ematochimici e strumentali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it-IT" sz="2000" dirty="0">
              <a:solidFill>
                <a:prstClr val="black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it-IT" sz="2000" dirty="0">
              <a:solidFill>
                <a:prstClr val="black"/>
              </a:solidFill>
            </a:endParaRPr>
          </a:p>
          <a:p>
            <a:r>
              <a:rPr lang="it-IT" sz="2000" dirty="0">
                <a:solidFill>
                  <a:prstClr val="black"/>
                </a:solidFill>
              </a:rPr>
              <a:t>Ogni paziente è stato valutato mediamente ogni 6 mesi in televisita</a:t>
            </a:r>
          </a:p>
          <a:p>
            <a:endParaRPr lang="it-IT" sz="2000" dirty="0">
              <a:solidFill>
                <a:prstClr val="black"/>
              </a:solidFill>
            </a:endParaRPr>
          </a:p>
          <a:p>
            <a:r>
              <a:rPr lang="it-IT" sz="2000" dirty="0">
                <a:solidFill>
                  <a:prstClr val="black"/>
                </a:solidFill>
              </a:rPr>
              <a:t>Successive valutazioni programmate in relazione al quadro clinico ovvero secondo le necessità del medico e del paziente</a:t>
            </a:r>
          </a:p>
          <a:p>
            <a:endParaRPr lang="it-IT" sz="2000" dirty="0">
              <a:solidFill>
                <a:prstClr val="black"/>
              </a:solidFill>
            </a:endParaRPr>
          </a:p>
          <a:p>
            <a:endParaRPr lang="it-IT" sz="2000" dirty="0">
              <a:solidFill>
                <a:prstClr val="black"/>
              </a:solidFill>
            </a:endParaRPr>
          </a:p>
          <a:p>
            <a:r>
              <a:rPr lang="it-IT" sz="2000" dirty="0">
                <a:solidFill>
                  <a:prstClr val="black"/>
                </a:solidFill>
              </a:rPr>
              <a:t>Rivalutazione clinica in regime ambulatoriale con cadenza annuale</a:t>
            </a:r>
          </a:p>
        </p:txBody>
      </p:sp>
    </p:spTree>
    <p:extLst>
      <p:ext uri="{BB962C8B-B14F-4D97-AF65-F5344CB8AC3E}">
        <p14:creationId xmlns:p14="http://schemas.microsoft.com/office/powerpoint/2010/main" val="9495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90458" cy="46381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Risultati </a:t>
            </a:r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558246"/>
              </p:ext>
            </p:extLst>
          </p:nvPr>
        </p:nvGraphicFramePr>
        <p:xfrm>
          <a:off x="6567542" y="1064524"/>
          <a:ext cx="5012821" cy="467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ico 15"/>
          <p:cNvGraphicFramePr/>
          <p:nvPr>
            <p:extLst>
              <p:ext uri="{D42A27DB-BD31-4B8C-83A1-F6EECF244321}">
                <p14:modId xmlns:p14="http://schemas.microsoft.com/office/powerpoint/2010/main" val="3849602902"/>
              </p:ext>
            </p:extLst>
          </p:nvPr>
        </p:nvGraphicFramePr>
        <p:xfrm>
          <a:off x="326525" y="1078173"/>
          <a:ext cx="5801319" cy="532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119" y="6017577"/>
            <a:ext cx="4653887" cy="2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1581971568"/>
              </p:ext>
            </p:extLst>
          </p:nvPr>
        </p:nvGraphicFramePr>
        <p:xfrm>
          <a:off x="243615" y="1606610"/>
          <a:ext cx="4526480" cy="43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529839" y="230736"/>
            <a:ext cx="1977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Risultati</a:t>
            </a:r>
            <a:r>
              <a:rPr lang="it-IT" sz="4000" dirty="0"/>
              <a:t> </a:t>
            </a:r>
          </a:p>
        </p:txBody>
      </p:sp>
      <p:sp>
        <p:nvSpPr>
          <p:cNvPr id="16" name="Freccia a destra 15"/>
          <p:cNvSpPr/>
          <p:nvPr/>
        </p:nvSpPr>
        <p:spPr>
          <a:xfrm rot="5400000">
            <a:off x="8019757" y="1712962"/>
            <a:ext cx="748612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5400000">
            <a:off x="9976744" y="1755692"/>
            <a:ext cx="782795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59488" y="195263"/>
          <a:ext cx="4784725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ism 6" r:id="rId4" imgW="3338818" imgH="2811362" progId="">
                  <p:embed/>
                </p:oleObj>
              </mc:Choice>
              <mc:Fallback>
                <p:oleObj name="Prism 6" r:id="rId4" imgW="3338818" imgH="281136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195263"/>
                        <a:ext cx="4784725" cy="402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202800"/>
              </p:ext>
            </p:extLst>
          </p:nvPr>
        </p:nvGraphicFramePr>
        <p:xfrm>
          <a:off x="7531100" y="4026090"/>
          <a:ext cx="4117975" cy="269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rism 6" r:id="rId6" imgW="3338818" imgH="2962267" progId="">
                  <p:embed/>
                </p:oleObj>
              </mc:Choice>
              <mc:Fallback>
                <p:oleObj name="Prism 6" r:id="rId6" imgW="3338818" imgH="29622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4026090"/>
                        <a:ext cx="4117975" cy="2698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0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588" y="214817"/>
            <a:ext cx="2176329" cy="114300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Risultati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449431"/>
              </p:ext>
            </p:extLst>
          </p:nvPr>
        </p:nvGraphicFramePr>
        <p:xfrm>
          <a:off x="700755" y="1357817"/>
          <a:ext cx="6112794" cy="441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2075828874"/>
              </p:ext>
            </p:extLst>
          </p:nvPr>
        </p:nvGraphicFramePr>
        <p:xfrm>
          <a:off x="5794048" y="1357817"/>
          <a:ext cx="6161518" cy="427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reccia a destra 4"/>
          <p:cNvSpPr/>
          <p:nvPr/>
        </p:nvSpPr>
        <p:spPr>
          <a:xfrm>
            <a:off x="5982056" y="3290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2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5" y="3249067"/>
            <a:ext cx="4523257" cy="340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6" y="387574"/>
            <a:ext cx="4523257" cy="255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183803" y="6043284"/>
            <a:ext cx="1524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</a:rPr>
              <a:t>Grazie</a:t>
            </a:r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8251" y="217599"/>
            <a:ext cx="5650173" cy="57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2793" y="808892"/>
            <a:ext cx="5852436" cy="50345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27" y="808892"/>
            <a:ext cx="5872548" cy="50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457" y="1556793"/>
            <a:ext cx="7228825" cy="36078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072331" y="2496617"/>
            <a:ext cx="26882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Emergenza COVID19:</a:t>
            </a:r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un nuovo futuro. </a:t>
            </a:r>
          </a:p>
        </p:txBody>
      </p:sp>
    </p:spTree>
    <p:extLst>
      <p:ext uri="{BB962C8B-B14F-4D97-AF65-F5344CB8AC3E}">
        <p14:creationId xmlns:p14="http://schemas.microsoft.com/office/powerpoint/2010/main" val="22035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680" y="300276"/>
            <a:ext cx="2911267" cy="922114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Telemedicina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09600" y="1848019"/>
            <a:ext cx="10766987" cy="340182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21424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>
              <a:ln>
                <a:noFill/>
              </a:ln>
              <a:solidFill>
                <a:srgbClr val="33485C"/>
              </a:solidFill>
              <a:effectLst/>
              <a:latin typeface="Titillium Web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33485C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33485C"/>
                </a:solidFill>
                <a:effectLst/>
                <a:latin typeface="+mn-lt"/>
              </a:rPr>
              <a:t>PNRR: sviluppo di una 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piattaforma nazionale di telemedicina e la diffusione di nuovi progetti e soluzioni innovative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33485C"/>
                </a:solidFill>
                <a:effectLst/>
                <a:latin typeface="+mn-lt"/>
              </a:rPr>
              <a:t> all'interno dei sistemi sanitari regionali.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33485C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33485C"/>
                </a:solidFill>
                <a:effectLst/>
                <a:latin typeface="+mn-lt"/>
              </a:rPr>
              <a:t>Assistenza alla salute a distanza con particolare attenzione ai 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pazienti cronici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33485C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33485C"/>
                </a:solidFill>
                <a:effectLst/>
                <a:latin typeface="+mn-lt"/>
              </a:rPr>
              <a:t>Investimento del PNRR “</a:t>
            </a:r>
            <a:r>
              <a:rPr kumimoji="0" lang="it-IT" sz="1600" b="0" i="0" u="sng" strike="noStrike" cap="none" normalizeH="0" baseline="0" dirty="0">
                <a:ln>
                  <a:noFill/>
                </a:ln>
                <a:solidFill>
                  <a:srgbClr val="0066CC"/>
                </a:solidFill>
                <a:effectLst/>
                <a:latin typeface="+mn-lt"/>
                <a:hlinkClick r:id="rId2"/>
              </a:rPr>
              <a:t>Casa come primo luogo di cura e telemedicina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33485C"/>
                </a:solidFill>
                <a:effectLst/>
                <a:latin typeface="+mn-lt"/>
              </a:rPr>
              <a:t>”.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33485C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33485C"/>
                </a:solidFill>
                <a:effectLst/>
                <a:latin typeface="+mn-lt"/>
              </a:rPr>
              <a:t>Assistenza ad oltre 200mila pazienti entro il 2025.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0" i="0" u="none" strike="noStrike" cap="none" normalizeH="0" baseline="0" dirty="0">
                <a:ln>
                  <a:noFill/>
                </a:ln>
                <a:solidFill>
                  <a:srgbClr val="33485C"/>
                </a:solidFill>
                <a:effectLst/>
                <a:latin typeface="Titillium Web"/>
              </a:rPr>
              <a:t/>
            </a:r>
            <a:br>
              <a:rPr kumimoji="0" lang="it-IT" sz="1300" b="0" i="0" u="none" strike="noStrike" cap="none" normalizeH="0" baseline="0" dirty="0">
                <a:ln>
                  <a:noFill/>
                </a:ln>
                <a:solidFill>
                  <a:srgbClr val="33485C"/>
                </a:solidFill>
                <a:effectLst/>
                <a:latin typeface="Titillium Web"/>
              </a:rPr>
            </a:b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1371" y="5877272"/>
            <a:ext cx="4075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Istituto Superiore di Sanità- ultimo aggiornamento 13 gennaio 2023.</a:t>
            </a:r>
          </a:p>
        </p:txBody>
      </p:sp>
    </p:spTree>
    <p:extLst>
      <p:ext uri="{BB962C8B-B14F-4D97-AF65-F5344CB8AC3E}">
        <p14:creationId xmlns:p14="http://schemas.microsoft.com/office/powerpoint/2010/main" val="29506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3" y="833375"/>
            <a:ext cx="4372100" cy="28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7622" y="145508"/>
            <a:ext cx="2984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Telemedicina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35361" y="6525345"/>
            <a:ext cx="40751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Istituto Superiore di Sanità- ultimo aggiornamento 13 gennaio 2023.</a:t>
            </a:r>
          </a:p>
          <a:p>
            <a:endParaRPr lang="it-IT" dirty="0"/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1578" y="853393"/>
            <a:ext cx="5158095" cy="356831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2808" y="4421708"/>
            <a:ext cx="2810425" cy="2364375"/>
          </a:xfrm>
          <a:prstGeom prst="rect">
            <a:avLst/>
          </a:prstGeom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823" y="4844789"/>
            <a:ext cx="4762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5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1581" y="2171438"/>
            <a:ext cx="5080906" cy="26051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128" y="1435774"/>
            <a:ext cx="3626219" cy="46218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7828" y="264920"/>
            <a:ext cx="2915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Telemedicina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3310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079" y="118640"/>
            <a:ext cx="11188461" cy="2055218"/>
          </a:xfrm>
          <a:prstGeom prst="rect">
            <a:avLst/>
          </a:prstGeom>
        </p:spPr>
      </p:pic>
      <p:pic>
        <p:nvPicPr>
          <p:cNvPr id="6" name="Segnaposto contenuto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546" y="2231066"/>
            <a:ext cx="6583806" cy="4351338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687751" y="3194414"/>
            <a:ext cx="6504249" cy="36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2162" y="842156"/>
            <a:ext cx="7908153" cy="399004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46666" y="6138333"/>
            <a:ext cx="1074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Telemedicina in Reumatologia e modalità di applicazione del modello digitale: una realtà anche italiana. SIR 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45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TM03090430[[fn=Fasce]]</Template>
  <TotalTime>577</TotalTime>
  <Words>263</Words>
  <Application>Microsoft Office PowerPoint</Application>
  <PresentationFormat>Widescreen</PresentationFormat>
  <Paragraphs>65</Paragraphs>
  <Slides>26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Titillium Web</vt:lpstr>
      <vt:lpstr>Wingdings</vt:lpstr>
      <vt:lpstr>Tema di Office</vt:lpstr>
      <vt:lpstr>1_Tema di Office</vt:lpstr>
      <vt:lpstr>2_Tema di Office</vt:lpstr>
      <vt:lpstr>3_Tema di Office</vt:lpstr>
      <vt:lpstr>Prism 6</vt:lpstr>
      <vt:lpstr>Teleconsulto: supporto da remoto nella razionalizzazione delle risorse</vt:lpstr>
      <vt:lpstr>Sanità digitale:  Sistema Sanitario più moderno, digitale e inclusivo.  Servizi più accessibili ed inclusivi (cittadino al centro dei nostri sistemi sanitari).  Riduzione delle lunghe attese, delle ospedalizzazioni ed ottimizzando i costi complessivi. </vt:lpstr>
      <vt:lpstr>Presentazione standard di PowerPoint</vt:lpstr>
      <vt:lpstr>Presentazione standard di PowerPoint</vt:lpstr>
      <vt:lpstr>Telemedicina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nostra esperienza in Telemedicina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 </vt:lpstr>
      <vt:lpstr>Presentazione standard di PowerPoint</vt:lpstr>
      <vt:lpstr>Risultati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Noviello</dc:creator>
  <cp:lastModifiedBy>Noviello</cp:lastModifiedBy>
  <cp:revision>37</cp:revision>
  <dcterms:created xsi:type="dcterms:W3CDTF">2023-11-20T14:40:02Z</dcterms:created>
  <dcterms:modified xsi:type="dcterms:W3CDTF">2023-11-24T08:23:21Z</dcterms:modified>
</cp:coreProperties>
</file>