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2" r:id="rId4"/>
    <p:sldId id="263" r:id="rId5"/>
    <p:sldId id="389" r:id="rId6"/>
    <p:sldId id="383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-33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3D34E6-802D-4B68-B4F7-3292C0A7F6FA}" type="datetimeFigureOut">
              <a:rPr lang="it-IT" smtClean="0"/>
              <a:pPr/>
              <a:t>10/09/2024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3931F4-4826-491E-8489-7A37E8C013B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760421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3931F4-4826-491E-8489-7A37E8C013B9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71993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EFA9DF-B6EC-4D3F-BE52-F7848B1295BB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65360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CF86EB0-3808-DDBB-F9AB-DD18A30D4F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A158ADC3-33E6-927F-5894-694606CED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0E00C729-2506-1CFD-2D41-9F4EE16D3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8252-28C5-4B8F-826A-D14AAACBDD5E}" type="datetimeFigureOut">
              <a:rPr lang="it-IT" smtClean="0"/>
              <a:pPr/>
              <a:t>10/09/2024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ABA3EA6D-922C-00BC-054E-30F5AA96B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30F0B0DB-2C4F-7EF3-D677-8B4B3F68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3F3E-1FCA-4E5C-BBA9-18E35D8A53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15584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21F15DD-687B-2BB3-13B4-7551DAFDC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3ADF06FA-ACCC-40D3-A142-9C55091510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E1B6BA2D-2F5B-14B4-2176-9A65F3D77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8252-28C5-4B8F-826A-D14AAACBDD5E}" type="datetimeFigureOut">
              <a:rPr lang="it-IT" smtClean="0"/>
              <a:pPr/>
              <a:t>10/09/2024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5623AF5E-B625-60EC-5B54-696268157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68B52CCA-56D2-5146-29D0-5CA52F458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3F3E-1FCA-4E5C-BBA9-18E35D8A53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650014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A34981AB-7846-F599-02B6-3A773F6C93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73B79B96-25DF-C638-50E8-65C519192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FCB5EC76-6489-01A0-2410-4219C3B5D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8252-28C5-4B8F-826A-D14AAACBDD5E}" type="datetimeFigureOut">
              <a:rPr lang="it-IT" smtClean="0"/>
              <a:pPr/>
              <a:t>10/09/2024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6C9790EB-773F-80AB-0A23-8297D3839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75E30C1A-631D-2F48-99AB-957DCFC2A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3F3E-1FCA-4E5C-BBA9-18E35D8A53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264475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olo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9E825090-5EA1-416D-BF03-E01DEB8B4442}"/>
              </a:ext>
            </a:extLst>
          </p:cNvPr>
          <p:cNvSpPr/>
          <p:nvPr userDrawn="1"/>
        </p:nvSpPr>
        <p:spPr>
          <a:xfrm>
            <a:off x="145050" y="145050"/>
            <a:ext cx="11317166" cy="6567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xmlns="" id="{7A6C5826-DEBF-4638-AD13-AE0BE5BE9729}"/>
              </a:ext>
            </a:extLst>
          </p:cNvPr>
          <p:cNvSpPr/>
          <p:nvPr userDrawn="1"/>
        </p:nvSpPr>
        <p:spPr>
          <a:xfrm>
            <a:off x="11246437" y="930499"/>
            <a:ext cx="800513" cy="57824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E3FA4E7-655F-40BC-A51A-3933B6F90710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90525" y="418600"/>
            <a:ext cx="10855912" cy="558984"/>
          </a:xfrm>
        </p:spPr>
        <p:txBody>
          <a:bodyPr anchor="t">
            <a:noAutofit/>
          </a:bodyPr>
          <a:lstStyle>
            <a:lvl1pPr>
              <a:defRPr sz="4000" b="1">
                <a:ln>
                  <a:noFill/>
                </a:ln>
                <a:solidFill>
                  <a:schemeClr val="tx2"/>
                </a:solidFill>
                <a:latin typeface="Strait" panose="02000506040000020004" pitchFamily="2" charset="0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EC7980C9-2686-45D9-9D24-928D20F16C85}"/>
              </a:ext>
            </a:extLst>
          </p:cNvPr>
          <p:cNvSpPr>
            <a:spLocks noGrp="1"/>
          </p:cNvSpPr>
          <p:nvPr userDrawn="1">
            <p:ph type="body" sz="quarter" idx="10"/>
          </p:nvPr>
        </p:nvSpPr>
        <p:spPr>
          <a:xfrm>
            <a:off x="390526" y="1464907"/>
            <a:ext cx="11384708" cy="5030480"/>
          </a:xfrm>
        </p:spPr>
        <p:txBody>
          <a:bodyPr>
            <a:normAutofit/>
          </a:bodyPr>
          <a:lstStyle>
            <a:lvl1pPr marL="0" indent="0" algn="just">
              <a:buFontTx/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  <a:lvl2pPr marL="457200" indent="0" algn="just">
              <a:buFontTx/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2pPr>
            <a:lvl3pPr marL="914400" indent="0" algn="just">
              <a:buFontTx/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3pPr>
            <a:lvl4pPr marL="1371600" indent="0" algn="just">
              <a:buFontTx/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4pPr>
            <a:lvl5pPr marL="1828800" indent="0" algn="just">
              <a:buFontTx/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6C4674C8-6D1D-4334-A3CB-2695F9C3C7E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74793" y="98013"/>
            <a:ext cx="520638" cy="736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22598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BE22D41-F5D1-4A1E-76EB-5400F1F70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393E98E3-FE27-1D1D-1D3B-AB2687509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E052EF69-A39E-0335-F35D-48738A4E7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8252-28C5-4B8F-826A-D14AAACBDD5E}" type="datetimeFigureOut">
              <a:rPr lang="it-IT" smtClean="0"/>
              <a:pPr/>
              <a:t>10/09/2024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28B45950-B5E1-9A22-5A52-5E0B85D92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FA850577-7A17-DEA9-5179-D66E6384E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3F3E-1FCA-4E5C-BBA9-18E35D8A53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098362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EBAC2B2-A01F-A23C-2CFC-8AD0B0BEC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4FB4B096-F1F8-01A4-228E-D913CB96E5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A7B99DF2-D329-409E-6AF9-F58952322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8252-28C5-4B8F-826A-D14AAACBDD5E}" type="datetimeFigureOut">
              <a:rPr lang="it-IT" smtClean="0"/>
              <a:pPr/>
              <a:t>10/09/2024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324CC4B8-EDB3-02D2-5B77-D0785274E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E6C5CAA3-0F15-0F2C-D64F-545B3B6C4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3F3E-1FCA-4E5C-BBA9-18E35D8A53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093567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4C95212-4E8C-26FB-2EFC-FA1E64EBD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4AB9CD4C-B2A6-4B6A-A023-C13C0826BC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0FE81E3A-68F8-1557-C5FE-C4729C76B3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CCA08527-5BEF-18C2-3D12-00BD269F1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8252-28C5-4B8F-826A-D14AAACBDD5E}" type="datetimeFigureOut">
              <a:rPr lang="it-IT" smtClean="0"/>
              <a:pPr/>
              <a:t>10/09/2024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92FBFD45-731C-1EC5-153F-62AE83608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45013939-7240-0D40-AD8A-2B1B41098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3F3E-1FCA-4E5C-BBA9-18E35D8A53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01030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2B2189F-1D47-AAA6-4D4A-77B079777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F4B67DF9-51DA-2AF0-45F7-CC15913E5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785FB2A6-DA40-44E0-FC3B-D5121B835D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C0910AA3-C85C-0350-3A73-2C3B70EF46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E9E74C3E-D331-8987-8200-B9B910FD57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B9602C88-CB86-01A8-A8B5-CD2541628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8252-28C5-4B8F-826A-D14AAACBDD5E}" type="datetimeFigureOut">
              <a:rPr lang="it-IT" smtClean="0"/>
              <a:pPr/>
              <a:t>10/09/2024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64AA896A-AD96-42E4-9D69-B4F54BD8D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C3182BF9-94CC-FE0D-FF3A-99ADC8B64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3F3E-1FCA-4E5C-BBA9-18E35D8A53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87568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553D656-B87A-4075-00D4-7D9EBA8D1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65B84A6D-DC3D-E471-9214-3B127A0C3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8252-28C5-4B8F-826A-D14AAACBDD5E}" type="datetimeFigureOut">
              <a:rPr lang="it-IT" smtClean="0"/>
              <a:pPr/>
              <a:t>10/09/2024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FC9B5266-EB01-4F49-C4D8-28CB006EC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B3D5F4ED-5639-C135-AA05-0361C39A8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3F3E-1FCA-4E5C-BBA9-18E35D8A53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39130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52C71637-441B-205D-12A7-5718847F5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8252-28C5-4B8F-826A-D14AAACBDD5E}" type="datetimeFigureOut">
              <a:rPr lang="it-IT" smtClean="0"/>
              <a:pPr/>
              <a:t>10/09/2024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0E23BA00-1DE5-CE94-4B41-A5F806CCC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A1C7520F-85D1-DE94-CFF5-BD46B9B6F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3F3E-1FCA-4E5C-BBA9-18E35D8A53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981583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6A14BD8-3A64-17EE-582E-0D3BBA5E4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B315DABA-5329-D20E-46A4-A31FE9649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83CD81C8-07AB-6D35-D97A-03EB5A5FC1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1EF23BA7-DCA8-252F-4208-0A44D87C7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8252-28C5-4B8F-826A-D14AAACBDD5E}" type="datetimeFigureOut">
              <a:rPr lang="it-IT" smtClean="0"/>
              <a:pPr/>
              <a:t>10/09/2024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E5457B83-0BFC-C405-9DB1-2193E28FE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AC8815B8-8EFB-6FA4-3ED8-71CB2B921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3F3E-1FCA-4E5C-BBA9-18E35D8A53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754659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4F9CD15-9D50-8A82-15F6-EFDE23842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8C4805C4-2FC9-480D-493E-8383A3BBB4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08FBE174-529B-C639-CC97-198C51D03D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0DDA350E-DEA7-1C96-4A97-8D4BC1E46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8252-28C5-4B8F-826A-D14AAACBDD5E}" type="datetimeFigureOut">
              <a:rPr lang="it-IT" smtClean="0"/>
              <a:pPr/>
              <a:t>10/09/2024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AC426166-C0D9-454E-0FBA-914F67D7F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EAE5F7CA-98BF-3E52-6AF2-DC974A645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3F3E-1FCA-4E5C-BBA9-18E35D8A53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07458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675C2E7A-BFBF-B402-195C-281BDDCFF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2ACDC821-7DC8-C186-B58F-58A93A771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A217679F-5774-F19B-2C50-5FD8108A2A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198252-28C5-4B8F-826A-D14AAACBDD5E}" type="datetimeFigureOut">
              <a:rPr lang="it-IT" smtClean="0"/>
              <a:pPr/>
              <a:t>10/09/2024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FEF73721-2175-E4CC-0435-F8EE041897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ABEF746B-8E33-1912-0379-5ABFF11805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3D3F3E-1FCA-4E5C-BBA9-18E35D8A53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428597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0671A8AE-40A1-4631-A6B8-581AFF0654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Mobilgerät mit Apps">
            <a:extLst>
              <a:ext uri="{FF2B5EF4-FFF2-40B4-BE49-F238E27FC236}">
                <a16:creationId xmlns:a16="http://schemas.microsoft.com/office/drawing/2014/main" xmlns="" id="{E823FD0F-783C-D294-D083-943451BF66B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23610" r="5290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B58EF07-17C2-48CF-ABB0-EEF1F17CB8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21F58ED-BF4E-01BB-03A4-8E35049648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0" y="2299583"/>
            <a:ext cx="4023359" cy="1485066"/>
          </a:xfrm>
        </p:spPr>
        <p:txBody>
          <a:bodyPr anchor="b">
            <a:normAutofit/>
          </a:bodyPr>
          <a:lstStyle/>
          <a:p>
            <a:r>
              <a:rPr lang="it-IT" sz="4800" dirty="0">
                <a:solidFill>
                  <a:schemeClr val="bg1"/>
                </a:solidFill>
                <a:latin typeface="Aharoni" panose="02010803020104030203" pitchFamily="2" charset="-79"/>
                <a:ea typeface="ADLaM Display" panose="02010000000000000000" pitchFamily="2" charset="0"/>
                <a:cs typeface="Aharoni" panose="02010803020104030203" pitchFamily="2" charset="-79"/>
              </a:rPr>
              <a:t>Dati Smartphone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xmlns="" id="{116728C8-25BA-51AC-B990-2DB6DEDD3635}"/>
              </a:ext>
            </a:extLst>
          </p:cNvPr>
          <p:cNvSpPr txBox="1"/>
          <p:nvPr/>
        </p:nvSpPr>
        <p:spPr>
          <a:xfrm>
            <a:off x="0" y="6232317"/>
            <a:ext cx="1191447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0" i="1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Progetto VISAD: Vivere Meglio: Soluzioni Innovative per l'Assistenza Sanitaria a Domicilio,  Progetto Codice identificativo ECS00000017 dal titolo THE” – </a:t>
            </a:r>
            <a:r>
              <a:rPr lang="it-IT" sz="1400" b="0" i="1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Tuscany</a:t>
            </a:r>
            <a:r>
              <a:rPr lang="it-IT" sz="1400" i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it-IT" sz="1400" b="0" i="1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Health </a:t>
            </a:r>
            <a:r>
              <a:rPr lang="it-IT" sz="1400" b="0" i="1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Ecosystem</a:t>
            </a:r>
            <a:r>
              <a:rPr lang="it-IT" sz="1400" b="0" i="1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- </a:t>
            </a:r>
            <a:r>
              <a:rPr lang="it-IT" sz="1400" b="0" i="1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Spoke</a:t>
            </a:r>
            <a:r>
              <a:rPr lang="it-IT" sz="1400" b="0" i="1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10 CUP J13C22000420001 nell’ambito del PNRR, Missione 4 “Istruzione e Ricerca”</a:t>
            </a:r>
            <a:endParaRPr lang="it-IT" sz="1400" i="1" dirty="0">
              <a:solidFill>
                <a:schemeClr val="bg1"/>
              </a:solidFill>
            </a:endParaRPr>
          </a:p>
          <a:p>
            <a:r>
              <a:rPr lang="it-IT" sz="1400" b="0" i="1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</a:t>
            </a:r>
            <a:endParaRPr lang="it-IT" sz="1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8992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Slide Background">
            <a:extLst>
              <a:ext uri="{FF2B5EF4-FFF2-40B4-BE49-F238E27FC236}">
                <a16:creationId xmlns:a16="http://schemas.microsoft.com/office/drawing/2014/main" xmlns="" id="{9F7D5CDA-D291-4307-BF55-1381FED296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Grafico su documento con penna">
            <a:extLst>
              <a:ext uri="{FF2B5EF4-FFF2-40B4-BE49-F238E27FC236}">
                <a16:creationId xmlns:a16="http://schemas.microsoft.com/office/drawing/2014/main" xmlns="" id="{B3CD8D64-8106-A437-BB95-52CC1CB6DED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27228" r="13506" b="-1"/>
          <a:stretch/>
        </p:blipFill>
        <p:spPr>
          <a:xfrm>
            <a:off x="6103027" y="10"/>
            <a:ext cx="6088971" cy="6857990"/>
          </a:xfrm>
          <a:prstGeom prst="rect">
            <a:avLst/>
          </a:prstGeom>
        </p:spPr>
      </p:pic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59B296B9-C5A5-4E4F-9B60-C907B5F146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6103025" cy="6858000"/>
          </a:xfrm>
          <a:prstGeom prst="rect">
            <a:avLst/>
          </a:prstGeom>
          <a:ln>
            <a:noFill/>
          </a:ln>
          <a:effectLst>
            <a:outerShdw blurRad="889000" dist="406400" dir="21540000" sx="90000" sy="90000" algn="t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xmlns="" id="{D0300FD3-5AF1-6305-15FA-9078072672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6103025" cy="2285995"/>
          </a:xfrm>
          <a:prstGeom prst="rect">
            <a:avLst/>
          </a:prstGeom>
          <a:ln>
            <a:noFill/>
          </a:ln>
          <a:effectLst>
            <a:outerShdw blurRad="254000" dist="127000" dir="5460000" sx="92000" sy="92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85C8C9F-4F00-8CF8-D9D7-C7C1EC490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775" y="991939"/>
            <a:ext cx="5341224" cy="850577"/>
          </a:xfrm>
        </p:spPr>
        <p:txBody>
          <a:bodyPr anchor="ctr">
            <a:normAutofit/>
          </a:bodyPr>
          <a:lstStyle/>
          <a:p>
            <a:r>
              <a:rPr lang="it-IT" sz="4000" b="1" dirty="0"/>
              <a:t>Sensori di Movimento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xmlns="" id="{F97C4131-0F17-E6C5-9560-2295C82C6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472" y="2441449"/>
            <a:ext cx="5513831" cy="3817618"/>
          </a:xfrm>
        </p:spPr>
        <p:txBody>
          <a:bodyPr anchor="ctr"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600" dirty="0"/>
              <a:t>Questi sensori rilevano il movimento, l'orientamento e la posizione del dispositivo.</a:t>
            </a:r>
          </a:p>
          <a:p>
            <a:pPr marL="514350" indent="-514350" algn="just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it-IT" sz="1600" b="1" dirty="0"/>
              <a:t>Accelerometro</a:t>
            </a:r>
            <a:r>
              <a:rPr lang="it-IT" sz="1600" dirty="0"/>
              <a:t>: Misura l'accelerazione lungo tre assi.</a:t>
            </a:r>
          </a:p>
          <a:p>
            <a:pPr marL="514350" indent="-514350" algn="just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it-IT" sz="1600" b="1" dirty="0"/>
              <a:t>Giroscopio</a:t>
            </a:r>
            <a:r>
              <a:rPr lang="it-IT" sz="1600" dirty="0"/>
              <a:t>: Misura la velocità angolare e la rotazione del dispositivo.</a:t>
            </a:r>
          </a:p>
          <a:p>
            <a:pPr marL="514350" indent="-514350" algn="just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it-IT" sz="1600" b="1" dirty="0"/>
              <a:t>Magnetometro</a:t>
            </a:r>
            <a:r>
              <a:rPr lang="it-IT" sz="1600" dirty="0"/>
              <a:t>: Funziona come una bussola digitale, rilevando il campo magnetico terrestre.</a:t>
            </a:r>
          </a:p>
          <a:p>
            <a:pPr marL="514350" indent="-514350" algn="just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it-IT" sz="1600" b="1" dirty="0"/>
              <a:t>GPS (Global Positioning System)</a:t>
            </a:r>
            <a:r>
              <a:rPr lang="it-IT" sz="1600" dirty="0"/>
              <a:t>: Determina la posizione geografica del dispositivo.</a:t>
            </a:r>
          </a:p>
          <a:p>
            <a:pPr marL="0" indent="0">
              <a:buNone/>
            </a:pPr>
            <a:endParaRPr lang="it-IT" sz="1300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633D4961-356D-B92C-AB02-51947EA43C07}"/>
              </a:ext>
            </a:extLst>
          </p:cNvPr>
          <p:cNvSpPr txBox="1"/>
          <p:nvPr/>
        </p:nvSpPr>
        <p:spPr>
          <a:xfrm>
            <a:off x="0" y="6274790"/>
            <a:ext cx="1191447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Progetto VISAD: Vivere Meglio: Soluzioni Innovative per l'Assistenza Sanitaria a Domicilio,  Progetto Codice identificativo ECS00000017 dal titolo THE” – </a:t>
            </a:r>
            <a:r>
              <a:rPr lang="it-IT" sz="1400" b="0" i="1" u="none" strike="noStrike" dirty="0" err="1">
                <a:effectLst/>
                <a:latin typeface="Calibri" panose="020F0502020204030204" pitchFamily="34" charset="0"/>
              </a:rPr>
              <a:t>Tuscany</a:t>
            </a:r>
            <a:r>
              <a:rPr lang="it-IT" sz="1400" i="1" dirty="0">
                <a:latin typeface="Calibri" panose="020F0502020204030204" pitchFamily="34" charset="0"/>
              </a:rPr>
              <a:t> </a:t>
            </a:r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Health </a:t>
            </a:r>
            <a:r>
              <a:rPr lang="it-IT" sz="1400" b="0" i="1" u="none" strike="noStrike" dirty="0" err="1">
                <a:effectLst/>
                <a:latin typeface="Calibri" panose="020F0502020204030204" pitchFamily="34" charset="0"/>
              </a:rPr>
              <a:t>Ecosystem</a:t>
            </a:r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- </a:t>
            </a:r>
            <a:r>
              <a:rPr lang="it-IT" sz="1400" b="0" i="1" u="none" strike="noStrike" dirty="0" err="1">
                <a:effectLst/>
                <a:latin typeface="Calibri" panose="020F0502020204030204" pitchFamily="34" charset="0"/>
              </a:rPr>
              <a:t>Spoke</a:t>
            </a:r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 10 CUP J13C22000420001 nell’ambito del PNRR, Missione 4 “Istruzione e Ricerca”</a:t>
            </a:r>
            <a:endParaRPr lang="it-IT" sz="1400" i="1" dirty="0"/>
          </a:p>
          <a:p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 </a:t>
            </a:r>
            <a:endParaRPr lang="it-IT" sz="1400" i="1" dirty="0"/>
          </a:p>
        </p:txBody>
      </p:sp>
    </p:spTree>
    <p:extLst>
      <p:ext uri="{BB962C8B-B14F-4D97-AF65-F5344CB8AC3E}">
        <p14:creationId xmlns:p14="http://schemas.microsoft.com/office/powerpoint/2010/main" xmlns="" val="4029693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E51BA4DF-2BD4-4EC2-B1DB-B27C8AC7186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F5E034F-EBF1-595F-FFD2-46045DC60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3733" y="548465"/>
            <a:ext cx="6798541" cy="1390064"/>
          </a:xfrm>
        </p:spPr>
        <p:txBody>
          <a:bodyPr anchor="b">
            <a:normAutofit/>
          </a:bodyPr>
          <a:lstStyle/>
          <a:p>
            <a:pPr algn="ctr"/>
            <a:r>
              <a:rPr lang="it-IT" b="1" dirty="0"/>
              <a:t>Human Activity Recognition (HAR)</a:t>
            </a:r>
          </a:p>
        </p:txBody>
      </p:sp>
      <p:pic>
        <p:nvPicPr>
          <p:cNvPr id="5" name="Picture 4" descr="Persona che sale le scale">
            <a:extLst>
              <a:ext uri="{FF2B5EF4-FFF2-40B4-BE49-F238E27FC236}">
                <a16:creationId xmlns:a16="http://schemas.microsoft.com/office/drawing/2014/main" xmlns="" id="{FC593F2F-4D4A-724C-D32E-6E41D8DB80A1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 l="39043" r="20111" b="-1"/>
          <a:stretch/>
        </p:blipFill>
        <p:spPr>
          <a:xfrm>
            <a:off x="1" y="10"/>
            <a:ext cx="4196496" cy="6857990"/>
          </a:xfrm>
          <a:prstGeom prst="rect">
            <a:avLst/>
          </a:prstGeom>
          <a:effectLst/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5FBEBCF-A7F5-8835-3D6F-CFED0F35F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6235" y="2486994"/>
            <a:ext cx="6798539" cy="3705217"/>
          </a:xfrm>
        </p:spPr>
        <p:txBody>
          <a:bodyPr>
            <a:normAutofit/>
          </a:bodyPr>
          <a:lstStyle/>
          <a:p>
            <a:r>
              <a:rPr lang="it-IT" sz="1600" b="1" dirty="0"/>
              <a:t>Attività di Movimento di Base</a:t>
            </a:r>
            <a:r>
              <a:rPr lang="it-IT" sz="1600" dirty="0"/>
              <a:t>: Camminare, Correre, Stare in piedi, Saltare, Sedersi, Alzarsi, Sdraiarsi, Alzarsi da sdraiati.</a:t>
            </a:r>
          </a:p>
          <a:p>
            <a:r>
              <a:rPr lang="it-IT" sz="1600" b="1" dirty="0"/>
              <a:t>Attività di Mobilità su Mezzi</a:t>
            </a:r>
            <a:r>
              <a:rPr lang="it-IT" sz="1600" dirty="0"/>
              <a:t>: Guidare, in bicicletta</a:t>
            </a:r>
          </a:p>
          <a:p>
            <a:pPr marL="0" indent="0">
              <a:buNone/>
            </a:pPr>
            <a:endParaRPr lang="it-IT" sz="1900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8E15EE79-9327-2899-9FA0-618B47228054}"/>
              </a:ext>
            </a:extLst>
          </p:cNvPr>
          <p:cNvSpPr txBox="1"/>
          <p:nvPr/>
        </p:nvSpPr>
        <p:spPr>
          <a:xfrm>
            <a:off x="4286251" y="6006137"/>
            <a:ext cx="764381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Progetto VISAD: Vivere Meglio: Soluzioni Innovative per l'Assistenza Sanitaria a Domicilio, </a:t>
            </a:r>
          </a:p>
          <a:p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Progetto Codice identificativo ECS00000017 dal titolo THE” – </a:t>
            </a:r>
            <a:r>
              <a:rPr lang="it-IT" sz="1400" b="0" i="1" u="none" strike="noStrike" dirty="0" err="1">
                <a:effectLst/>
                <a:latin typeface="Calibri" panose="020F0502020204030204" pitchFamily="34" charset="0"/>
              </a:rPr>
              <a:t>Tuscany</a:t>
            </a:r>
            <a:r>
              <a:rPr lang="it-IT" sz="1400" i="1" dirty="0">
                <a:latin typeface="Calibri" panose="020F0502020204030204" pitchFamily="34" charset="0"/>
              </a:rPr>
              <a:t> </a:t>
            </a:r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Health </a:t>
            </a:r>
            <a:r>
              <a:rPr lang="it-IT" sz="1400" b="0" i="1" u="none" strike="noStrike" dirty="0" err="1">
                <a:effectLst/>
                <a:latin typeface="Calibri" panose="020F0502020204030204" pitchFamily="34" charset="0"/>
              </a:rPr>
              <a:t>Ecosystem</a:t>
            </a:r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- </a:t>
            </a:r>
            <a:r>
              <a:rPr lang="it-IT" sz="1400" b="0" i="1" u="none" strike="noStrike" dirty="0" err="1">
                <a:effectLst/>
                <a:latin typeface="Calibri" panose="020F0502020204030204" pitchFamily="34" charset="0"/>
              </a:rPr>
              <a:t>Spoke</a:t>
            </a:r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 10 CUP J13C22000420001 nell’ambito del PNRR, Missione 4 “Istruzione e Ricerca”</a:t>
            </a:r>
            <a:endParaRPr lang="it-IT" sz="1400" i="1" dirty="0"/>
          </a:p>
          <a:p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 </a:t>
            </a:r>
            <a:endParaRPr lang="it-IT" sz="1400" i="1" dirty="0"/>
          </a:p>
        </p:txBody>
      </p:sp>
    </p:spTree>
    <p:extLst>
      <p:ext uri="{BB962C8B-B14F-4D97-AF65-F5344CB8AC3E}">
        <p14:creationId xmlns:p14="http://schemas.microsoft.com/office/powerpoint/2010/main" xmlns="" val="1390471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0A3DD69-ADA7-07F4-9C34-4C62EAF51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9587"/>
          </a:xfrm>
        </p:spPr>
        <p:txBody>
          <a:bodyPr>
            <a:normAutofit/>
          </a:bodyPr>
          <a:lstStyle/>
          <a:p>
            <a:pPr algn="ctr"/>
            <a:r>
              <a:rPr lang="it-IT" b="1" dirty="0"/>
              <a:t>DATI ESTRAIBILI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449858FD-EE6D-B7AF-762A-77244ACF7516}"/>
              </a:ext>
            </a:extLst>
          </p:cNvPr>
          <p:cNvSpPr txBox="1"/>
          <p:nvPr/>
        </p:nvSpPr>
        <p:spPr>
          <a:xfrm>
            <a:off x="509090" y="1207615"/>
            <a:ext cx="5315240" cy="34163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0070C0"/>
            </a:solidFill>
            <a:extLst>
              <a:ext uri="{C807C97D-BFC1-408E-A445-0C87EB9F89A2}">
                <ask:lineSketchStyleProps xmlns:ask="http://schemas.microsoft.com/office/drawing/2018/sketchyshapes" xmlns="" sd="3098545276">
                  <a:custGeom>
                    <a:avLst/>
                    <a:gdLst>
                      <a:gd name="connsiteX0" fmla="*/ 0 w 5023104"/>
                      <a:gd name="connsiteY0" fmla="*/ 0 h 5047536"/>
                      <a:gd name="connsiteX1" fmla="*/ 507892 w 5023104"/>
                      <a:gd name="connsiteY1" fmla="*/ 0 h 5047536"/>
                      <a:gd name="connsiteX2" fmla="*/ 1015783 w 5023104"/>
                      <a:gd name="connsiteY2" fmla="*/ 0 h 5047536"/>
                      <a:gd name="connsiteX3" fmla="*/ 1624137 w 5023104"/>
                      <a:gd name="connsiteY3" fmla="*/ 0 h 5047536"/>
                      <a:gd name="connsiteX4" fmla="*/ 2282722 w 5023104"/>
                      <a:gd name="connsiteY4" fmla="*/ 0 h 5047536"/>
                      <a:gd name="connsiteX5" fmla="*/ 2891075 w 5023104"/>
                      <a:gd name="connsiteY5" fmla="*/ 0 h 5047536"/>
                      <a:gd name="connsiteX6" fmla="*/ 3398967 w 5023104"/>
                      <a:gd name="connsiteY6" fmla="*/ 0 h 5047536"/>
                      <a:gd name="connsiteX7" fmla="*/ 3806397 w 5023104"/>
                      <a:gd name="connsiteY7" fmla="*/ 0 h 5047536"/>
                      <a:gd name="connsiteX8" fmla="*/ 4364519 w 5023104"/>
                      <a:gd name="connsiteY8" fmla="*/ 0 h 5047536"/>
                      <a:gd name="connsiteX9" fmla="*/ 5023104 w 5023104"/>
                      <a:gd name="connsiteY9" fmla="*/ 0 h 5047536"/>
                      <a:gd name="connsiteX10" fmla="*/ 5023104 w 5023104"/>
                      <a:gd name="connsiteY10" fmla="*/ 510362 h 5047536"/>
                      <a:gd name="connsiteX11" fmla="*/ 5023104 w 5023104"/>
                      <a:gd name="connsiteY11" fmla="*/ 1121675 h 5047536"/>
                      <a:gd name="connsiteX12" fmla="*/ 5023104 w 5023104"/>
                      <a:gd name="connsiteY12" fmla="*/ 1732987 h 5047536"/>
                      <a:gd name="connsiteX13" fmla="*/ 5023104 w 5023104"/>
                      <a:gd name="connsiteY13" fmla="*/ 2394775 h 5047536"/>
                      <a:gd name="connsiteX14" fmla="*/ 5023104 w 5023104"/>
                      <a:gd name="connsiteY14" fmla="*/ 2955613 h 5047536"/>
                      <a:gd name="connsiteX15" fmla="*/ 5023104 w 5023104"/>
                      <a:gd name="connsiteY15" fmla="*/ 3566925 h 5047536"/>
                      <a:gd name="connsiteX16" fmla="*/ 5023104 w 5023104"/>
                      <a:gd name="connsiteY16" fmla="*/ 4178238 h 5047536"/>
                      <a:gd name="connsiteX17" fmla="*/ 5023104 w 5023104"/>
                      <a:gd name="connsiteY17" fmla="*/ 5047536 h 5047536"/>
                      <a:gd name="connsiteX18" fmla="*/ 4615674 w 5023104"/>
                      <a:gd name="connsiteY18" fmla="*/ 5047536 h 5047536"/>
                      <a:gd name="connsiteX19" fmla="*/ 3957090 w 5023104"/>
                      <a:gd name="connsiteY19" fmla="*/ 5047536 h 5047536"/>
                      <a:gd name="connsiteX20" fmla="*/ 3298505 w 5023104"/>
                      <a:gd name="connsiteY20" fmla="*/ 5047536 h 5047536"/>
                      <a:gd name="connsiteX21" fmla="*/ 2891075 w 5023104"/>
                      <a:gd name="connsiteY21" fmla="*/ 5047536 h 5047536"/>
                      <a:gd name="connsiteX22" fmla="*/ 2433415 w 5023104"/>
                      <a:gd name="connsiteY22" fmla="*/ 5047536 h 5047536"/>
                      <a:gd name="connsiteX23" fmla="*/ 1925523 w 5023104"/>
                      <a:gd name="connsiteY23" fmla="*/ 5047536 h 5047536"/>
                      <a:gd name="connsiteX24" fmla="*/ 1266938 w 5023104"/>
                      <a:gd name="connsiteY24" fmla="*/ 5047536 h 5047536"/>
                      <a:gd name="connsiteX25" fmla="*/ 658585 w 5023104"/>
                      <a:gd name="connsiteY25" fmla="*/ 5047536 h 5047536"/>
                      <a:gd name="connsiteX26" fmla="*/ 0 w 5023104"/>
                      <a:gd name="connsiteY26" fmla="*/ 5047536 h 5047536"/>
                      <a:gd name="connsiteX27" fmla="*/ 0 w 5023104"/>
                      <a:gd name="connsiteY27" fmla="*/ 4385748 h 5047536"/>
                      <a:gd name="connsiteX28" fmla="*/ 0 w 5023104"/>
                      <a:gd name="connsiteY28" fmla="*/ 3925861 h 5047536"/>
                      <a:gd name="connsiteX29" fmla="*/ 0 w 5023104"/>
                      <a:gd name="connsiteY29" fmla="*/ 3314549 h 5047536"/>
                      <a:gd name="connsiteX30" fmla="*/ 0 w 5023104"/>
                      <a:gd name="connsiteY30" fmla="*/ 2905137 h 5047536"/>
                      <a:gd name="connsiteX31" fmla="*/ 0 w 5023104"/>
                      <a:gd name="connsiteY31" fmla="*/ 2445251 h 5047536"/>
                      <a:gd name="connsiteX32" fmla="*/ 0 w 5023104"/>
                      <a:gd name="connsiteY32" fmla="*/ 1985364 h 5047536"/>
                      <a:gd name="connsiteX33" fmla="*/ 0 w 5023104"/>
                      <a:gd name="connsiteY33" fmla="*/ 1525478 h 5047536"/>
                      <a:gd name="connsiteX34" fmla="*/ 0 w 5023104"/>
                      <a:gd name="connsiteY34" fmla="*/ 1015116 h 5047536"/>
                      <a:gd name="connsiteX35" fmla="*/ 0 w 5023104"/>
                      <a:gd name="connsiteY35" fmla="*/ 605704 h 5047536"/>
                      <a:gd name="connsiteX36" fmla="*/ 0 w 5023104"/>
                      <a:gd name="connsiteY36" fmla="*/ 0 h 504753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5023104" h="5047536" extrusionOk="0">
                        <a:moveTo>
                          <a:pt x="0" y="0"/>
                        </a:moveTo>
                        <a:cubicBezTo>
                          <a:pt x="132161" y="-33904"/>
                          <a:pt x="257958" y="20412"/>
                          <a:pt x="507892" y="0"/>
                        </a:cubicBezTo>
                        <a:cubicBezTo>
                          <a:pt x="757826" y="-20412"/>
                          <a:pt x="831739" y="54890"/>
                          <a:pt x="1015783" y="0"/>
                        </a:cubicBezTo>
                        <a:cubicBezTo>
                          <a:pt x="1199827" y="-54890"/>
                          <a:pt x="1413780" y="16348"/>
                          <a:pt x="1624137" y="0"/>
                        </a:cubicBezTo>
                        <a:cubicBezTo>
                          <a:pt x="1834494" y="-16348"/>
                          <a:pt x="2060187" y="76395"/>
                          <a:pt x="2282722" y="0"/>
                        </a:cubicBezTo>
                        <a:cubicBezTo>
                          <a:pt x="2505257" y="-76395"/>
                          <a:pt x="2708832" y="8320"/>
                          <a:pt x="2891075" y="0"/>
                        </a:cubicBezTo>
                        <a:cubicBezTo>
                          <a:pt x="3073318" y="-8320"/>
                          <a:pt x="3224654" y="51667"/>
                          <a:pt x="3398967" y="0"/>
                        </a:cubicBezTo>
                        <a:cubicBezTo>
                          <a:pt x="3573280" y="-51667"/>
                          <a:pt x="3646803" y="4699"/>
                          <a:pt x="3806397" y="0"/>
                        </a:cubicBezTo>
                        <a:cubicBezTo>
                          <a:pt x="3965991" y="-4699"/>
                          <a:pt x="4154714" y="64638"/>
                          <a:pt x="4364519" y="0"/>
                        </a:cubicBezTo>
                        <a:cubicBezTo>
                          <a:pt x="4574324" y="-64638"/>
                          <a:pt x="4726888" y="74896"/>
                          <a:pt x="5023104" y="0"/>
                        </a:cubicBezTo>
                        <a:cubicBezTo>
                          <a:pt x="5024495" y="198133"/>
                          <a:pt x="4984776" y="386678"/>
                          <a:pt x="5023104" y="510362"/>
                        </a:cubicBezTo>
                        <a:cubicBezTo>
                          <a:pt x="5061432" y="634046"/>
                          <a:pt x="4978810" y="818452"/>
                          <a:pt x="5023104" y="1121675"/>
                        </a:cubicBezTo>
                        <a:cubicBezTo>
                          <a:pt x="5067398" y="1424898"/>
                          <a:pt x="4973827" y="1576889"/>
                          <a:pt x="5023104" y="1732987"/>
                        </a:cubicBezTo>
                        <a:cubicBezTo>
                          <a:pt x="5072381" y="1889085"/>
                          <a:pt x="5015239" y="2079085"/>
                          <a:pt x="5023104" y="2394775"/>
                        </a:cubicBezTo>
                        <a:cubicBezTo>
                          <a:pt x="5030969" y="2710465"/>
                          <a:pt x="4970562" y="2815559"/>
                          <a:pt x="5023104" y="2955613"/>
                        </a:cubicBezTo>
                        <a:cubicBezTo>
                          <a:pt x="5075646" y="3095667"/>
                          <a:pt x="4991724" y="3438367"/>
                          <a:pt x="5023104" y="3566925"/>
                        </a:cubicBezTo>
                        <a:cubicBezTo>
                          <a:pt x="5054484" y="3695483"/>
                          <a:pt x="5016242" y="3916402"/>
                          <a:pt x="5023104" y="4178238"/>
                        </a:cubicBezTo>
                        <a:cubicBezTo>
                          <a:pt x="5029966" y="4440074"/>
                          <a:pt x="4935318" y="4793515"/>
                          <a:pt x="5023104" y="5047536"/>
                        </a:cubicBezTo>
                        <a:cubicBezTo>
                          <a:pt x="4866679" y="5095492"/>
                          <a:pt x="4754435" y="5023064"/>
                          <a:pt x="4615674" y="5047536"/>
                        </a:cubicBezTo>
                        <a:cubicBezTo>
                          <a:pt x="4476913" y="5072008"/>
                          <a:pt x="4122790" y="5013077"/>
                          <a:pt x="3957090" y="5047536"/>
                        </a:cubicBezTo>
                        <a:cubicBezTo>
                          <a:pt x="3791390" y="5081995"/>
                          <a:pt x="3621983" y="4987207"/>
                          <a:pt x="3298505" y="5047536"/>
                        </a:cubicBezTo>
                        <a:cubicBezTo>
                          <a:pt x="2975027" y="5107865"/>
                          <a:pt x="3033685" y="5016870"/>
                          <a:pt x="2891075" y="5047536"/>
                        </a:cubicBezTo>
                        <a:cubicBezTo>
                          <a:pt x="2748465" y="5078202"/>
                          <a:pt x="2600874" y="5027402"/>
                          <a:pt x="2433415" y="5047536"/>
                        </a:cubicBezTo>
                        <a:cubicBezTo>
                          <a:pt x="2265956" y="5067670"/>
                          <a:pt x="2126843" y="4991049"/>
                          <a:pt x="1925523" y="5047536"/>
                        </a:cubicBezTo>
                        <a:cubicBezTo>
                          <a:pt x="1724203" y="5104023"/>
                          <a:pt x="1570653" y="5018486"/>
                          <a:pt x="1266938" y="5047536"/>
                        </a:cubicBezTo>
                        <a:cubicBezTo>
                          <a:pt x="963223" y="5076586"/>
                          <a:pt x="941005" y="5045731"/>
                          <a:pt x="658585" y="5047536"/>
                        </a:cubicBezTo>
                        <a:cubicBezTo>
                          <a:pt x="376165" y="5049341"/>
                          <a:pt x="163856" y="5038723"/>
                          <a:pt x="0" y="5047536"/>
                        </a:cubicBezTo>
                        <a:cubicBezTo>
                          <a:pt x="-300" y="4781495"/>
                          <a:pt x="49429" y="4699174"/>
                          <a:pt x="0" y="4385748"/>
                        </a:cubicBezTo>
                        <a:cubicBezTo>
                          <a:pt x="-49429" y="4072322"/>
                          <a:pt x="45750" y="4115243"/>
                          <a:pt x="0" y="3925861"/>
                        </a:cubicBezTo>
                        <a:cubicBezTo>
                          <a:pt x="-45750" y="3736479"/>
                          <a:pt x="40011" y="3531158"/>
                          <a:pt x="0" y="3314549"/>
                        </a:cubicBezTo>
                        <a:cubicBezTo>
                          <a:pt x="-40011" y="3097940"/>
                          <a:pt x="9866" y="3024085"/>
                          <a:pt x="0" y="2905137"/>
                        </a:cubicBezTo>
                        <a:cubicBezTo>
                          <a:pt x="-9866" y="2786189"/>
                          <a:pt x="41368" y="2644180"/>
                          <a:pt x="0" y="2445251"/>
                        </a:cubicBezTo>
                        <a:cubicBezTo>
                          <a:pt x="-41368" y="2246322"/>
                          <a:pt x="13607" y="2158435"/>
                          <a:pt x="0" y="1985364"/>
                        </a:cubicBezTo>
                        <a:cubicBezTo>
                          <a:pt x="-13607" y="1812293"/>
                          <a:pt x="22676" y="1738976"/>
                          <a:pt x="0" y="1525478"/>
                        </a:cubicBezTo>
                        <a:cubicBezTo>
                          <a:pt x="-22676" y="1311980"/>
                          <a:pt x="24567" y="1211769"/>
                          <a:pt x="0" y="1015116"/>
                        </a:cubicBezTo>
                        <a:cubicBezTo>
                          <a:pt x="-24567" y="818463"/>
                          <a:pt x="26708" y="751237"/>
                          <a:pt x="0" y="605704"/>
                        </a:cubicBezTo>
                        <a:cubicBezTo>
                          <a:pt x="-26708" y="460171"/>
                          <a:pt x="65560" y="12364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r>
              <a:rPr lang="it-IT" b="1" dirty="0"/>
              <a:t>Attività Fisica</a:t>
            </a:r>
          </a:p>
          <a:p>
            <a:pPr>
              <a:buFont typeface="+mj-lt"/>
              <a:buAutoNum type="arabicPeriod"/>
            </a:pPr>
            <a:r>
              <a:rPr lang="it-IT" b="1" dirty="0"/>
              <a:t>Tipo di Attività</a:t>
            </a:r>
            <a:r>
              <a:rPr lang="it-IT" dirty="0"/>
              <a:t>: Camminata, corsa, ciclismo, nuoto, ecc.</a:t>
            </a:r>
          </a:p>
          <a:p>
            <a:pPr>
              <a:buFont typeface="+mj-lt"/>
              <a:buAutoNum type="arabicPeriod"/>
            </a:pPr>
            <a:r>
              <a:rPr lang="it-IT" b="1" dirty="0"/>
              <a:t>Durata dell'Attività</a:t>
            </a:r>
            <a:r>
              <a:rPr lang="it-IT" dirty="0"/>
              <a:t>: Tempo totale dedicato a una specifica attività.</a:t>
            </a:r>
          </a:p>
          <a:p>
            <a:pPr>
              <a:buFont typeface="+mj-lt"/>
              <a:buAutoNum type="arabicPeriod"/>
            </a:pPr>
            <a:r>
              <a:rPr lang="it-IT" b="1" dirty="0"/>
              <a:t>Calorie Bruciate</a:t>
            </a:r>
            <a:r>
              <a:rPr lang="it-IT" dirty="0"/>
              <a:t>: Calorie totali bruciate durante un'attività.</a:t>
            </a:r>
          </a:p>
          <a:p>
            <a:pPr>
              <a:buFont typeface="+mj-lt"/>
              <a:buAutoNum type="arabicPeriod"/>
            </a:pPr>
            <a:r>
              <a:rPr lang="it-IT" b="1" dirty="0"/>
              <a:t>Distanza Percorsa</a:t>
            </a:r>
            <a:r>
              <a:rPr lang="it-IT" dirty="0"/>
              <a:t>: Distanza totale coperta durante un'attività.</a:t>
            </a:r>
          </a:p>
          <a:p>
            <a:pPr>
              <a:buFont typeface="+mj-lt"/>
              <a:buAutoNum type="arabicPeriod"/>
            </a:pPr>
            <a:r>
              <a:rPr lang="it-IT" b="1" dirty="0"/>
              <a:t>Velocità</a:t>
            </a:r>
            <a:r>
              <a:rPr lang="it-IT" dirty="0"/>
              <a:t>: Velocità media e massima durante un'attività.</a:t>
            </a:r>
          </a:p>
          <a:p>
            <a:pPr>
              <a:buFont typeface="+mj-lt"/>
              <a:buAutoNum type="arabicPeriod"/>
            </a:pPr>
            <a:r>
              <a:rPr lang="it-IT" b="1" dirty="0"/>
              <a:t>Passi</a:t>
            </a:r>
            <a:r>
              <a:rPr lang="it-IT" dirty="0"/>
              <a:t>: Numero di passi compiuti.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xmlns="" id="{3F43064B-2D80-3BDF-96AD-1751D1D46338}"/>
              </a:ext>
            </a:extLst>
          </p:cNvPr>
          <p:cNvSpPr txBox="1"/>
          <p:nvPr/>
        </p:nvSpPr>
        <p:spPr>
          <a:xfrm>
            <a:off x="6051042" y="1207615"/>
            <a:ext cx="5983224" cy="5632311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it-IT" b="1" dirty="0"/>
              <a:t>Parametri Vitali</a:t>
            </a:r>
          </a:p>
          <a:p>
            <a:pPr>
              <a:buFont typeface="+mj-lt"/>
              <a:buAutoNum type="arabicPeriod" startAt="6"/>
            </a:pPr>
            <a:r>
              <a:rPr lang="it-IT" b="1" dirty="0"/>
              <a:t>Peso</a:t>
            </a:r>
            <a:r>
              <a:rPr lang="it-IT" dirty="0"/>
              <a:t>: Il peso corporeo può essere registrato manualmente dall'utente, ma non viene misurato automaticamente dallo smartphone.</a:t>
            </a:r>
          </a:p>
          <a:p>
            <a:endParaRPr lang="it-IT" dirty="0"/>
          </a:p>
          <a:p>
            <a:r>
              <a:rPr lang="it-IT" b="1" dirty="0"/>
              <a:t>Sonno</a:t>
            </a:r>
          </a:p>
          <a:p>
            <a:pPr>
              <a:buFont typeface="+mj-lt"/>
              <a:buAutoNum type="arabicPeriod" startAt="7"/>
            </a:pPr>
            <a:r>
              <a:rPr lang="it-IT" b="1" dirty="0"/>
              <a:t>Durata del Sonno</a:t>
            </a:r>
            <a:r>
              <a:rPr lang="it-IT" dirty="0"/>
              <a:t>: Monitoraggio rudimentale basato sui periodi di inattività del telefono, se posizionato vicino all'utente durante la notte.</a:t>
            </a:r>
          </a:p>
          <a:p>
            <a:pPr>
              <a:buFont typeface="+mj-lt"/>
              <a:buAutoNum type="arabicPeriod" startAt="7"/>
            </a:pPr>
            <a:endParaRPr lang="it-IT" dirty="0"/>
          </a:p>
          <a:p>
            <a:r>
              <a:rPr lang="it-IT" b="1" dirty="0"/>
              <a:t>Nutrizione</a:t>
            </a:r>
          </a:p>
          <a:p>
            <a:pPr>
              <a:buFont typeface="+mj-lt"/>
              <a:buAutoNum type="arabicPeriod" startAt="8"/>
            </a:pPr>
            <a:r>
              <a:rPr lang="it-IT" b="1" dirty="0"/>
              <a:t>Assunzione di Calorie e Macronutrienti</a:t>
            </a:r>
            <a:r>
              <a:rPr lang="it-IT" dirty="0"/>
              <a:t>: Registrati manualmente dall'utente tramite apposite funzioni.</a:t>
            </a:r>
          </a:p>
          <a:p>
            <a:pPr>
              <a:buFont typeface="+mj-lt"/>
              <a:buAutoNum type="arabicPeriod" startAt="8"/>
            </a:pPr>
            <a:endParaRPr lang="it-IT" dirty="0"/>
          </a:p>
          <a:p>
            <a:r>
              <a:rPr lang="it-IT" b="1" dirty="0"/>
              <a:t>Posizione e Movimento</a:t>
            </a:r>
          </a:p>
          <a:p>
            <a:pPr>
              <a:buFont typeface="+mj-lt"/>
              <a:buAutoNum type="arabicPeriod" startAt="9"/>
            </a:pPr>
            <a:r>
              <a:rPr lang="it-IT" b="1" dirty="0"/>
              <a:t>Tracciamento GPS</a:t>
            </a:r>
            <a:r>
              <a:rPr lang="it-IT" dirty="0"/>
              <a:t>: Percorsi e localizzazione tramite GPS per attività all'aperto come camminata, corsa e ciclismo.</a:t>
            </a:r>
          </a:p>
          <a:p>
            <a:pPr>
              <a:buFont typeface="+mj-lt"/>
              <a:buAutoNum type="arabicPeriod" startAt="9"/>
            </a:pPr>
            <a:r>
              <a:rPr lang="it-IT" b="1" dirty="0"/>
              <a:t>Altitudine</a:t>
            </a:r>
            <a:r>
              <a:rPr lang="it-IT" dirty="0"/>
              <a:t>: Informazioni sull'altitudine durante le attività all'aperto, basate sui dati GPS.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A6EB7709-3A8C-21FB-D99C-2376380DAAB2}"/>
              </a:ext>
            </a:extLst>
          </p:cNvPr>
          <p:cNvSpPr txBox="1"/>
          <p:nvPr/>
        </p:nvSpPr>
        <p:spPr>
          <a:xfrm>
            <a:off x="66822" y="5842617"/>
            <a:ext cx="587086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Progetto VISAD: Vivere Meglio: Soluzioni Innovative per l'Assistenza Sanitaria a Domicilio,  Progetto Codice identificativo ECS00000017 dal titolo THE” – </a:t>
            </a:r>
            <a:r>
              <a:rPr lang="it-IT" sz="1400" b="0" i="1" u="none" strike="noStrike" dirty="0" err="1">
                <a:effectLst/>
                <a:latin typeface="Calibri" panose="020F0502020204030204" pitchFamily="34" charset="0"/>
              </a:rPr>
              <a:t>Tuscany</a:t>
            </a:r>
            <a:r>
              <a:rPr lang="it-IT" sz="1400" i="1" dirty="0">
                <a:latin typeface="Calibri" panose="020F0502020204030204" pitchFamily="34" charset="0"/>
              </a:rPr>
              <a:t> </a:t>
            </a:r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Health </a:t>
            </a:r>
            <a:r>
              <a:rPr lang="it-IT" sz="1400" b="0" i="1" u="none" strike="noStrike" dirty="0" err="1">
                <a:effectLst/>
                <a:latin typeface="Calibri" panose="020F0502020204030204" pitchFamily="34" charset="0"/>
              </a:rPr>
              <a:t>Ecosystem</a:t>
            </a:r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- </a:t>
            </a:r>
            <a:r>
              <a:rPr lang="it-IT" sz="1400" b="0" i="1" u="none" strike="noStrike" dirty="0" err="1">
                <a:effectLst/>
                <a:latin typeface="Calibri" panose="020F0502020204030204" pitchFamily="34" charset="0"/>
              </a:rPr>
              <a:t>Spoke</a:t>
            </a:r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 10 CUP J13C22000420001 nell’ambito del PNRR, Missione 4 “Istruzione e Ricerca”</a:t>
            </a:r>
            <a:endParaRPr lang="it-IT" sz="1400" i="1" dirty="0"/>
          </a:p>
          <a:p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 </a:t>
            </a:r>
            <a:endParaRPr lang="it-IT" sz="1400" i="1" dirty="0"/>
          </a:p>
        </p:txBody>
      </p:sp>
    </p:spTree>
    <p:extLst>
      <p:ext uri="{BB962C8B-B14F-4D97-AF65-F5344CB8AC3E}">
        <p14:creationId xmlns:p14="http://schemas.microsoft.com/office/powerpoint/2010/main" xmlns="" val="918738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EC8AC98-3D4A-E518-2060-ACA0F52C6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0952" y="1078992"/>
            <a:ext cx="6272784" cy="11233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it-IT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Approccio al problema: </a:t>
            </a:r>
            <a:r>
              <a:rPr lang="it-IT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Wandering</a:t>
            </a:r>
            <a:r>
              <a:rPr lang="it-IT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Recognition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243A8FEA-2667-7C68-A8D4-4C95448886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30952" y="3022092"/>
            <a:ext cx="6272784" cy="3227515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228600">
              <a:buFont typeface="Arial" panose="020B0604020202020204" pitchFamily="34" charset="0"/>
              <a:buChar char="•"/>
            </a:pPr>
            <a:r>
              <a:rPr lang="it-IT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Modulo "With Knowledge": grazie ad un algoritmo di similarità chiamato C-SIM, permette di determinare se l'utente sta percorrendo uno dei percorsi precedentemente inseriti (o simili)
Modulo "</a:t>
            </a:r>
            <a:r>
              <a:rPr lang="it-IT" sz="1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Without</a:t>
            </a:r>
            <a:r>
              <a:rPr lang="it-IT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Knowledge": senza la conoscenza dei percorsi usuali, è in grado di rilevare anomalie nel percorso 
Modulo "Anomalie orarie": Attiva l'allarme se l'individuo, oltre il limite di tempo preimpostato, è fuori casa.</a:t>
            </a:r>
            <a:endParaRPr lang="en-US" sz="17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9931AFF7-3CC0-6B3C-32EE-351287172E3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704" b="2"/>
          <a:stretch/>
        </p:blipFill>
        <p:spPr>
          <a:xfrm>
            <a:off x="142170" y="3682380"/>
            <a:ext cx="4121744" cy="256722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7" name="image7.png">
            <a:extLst>
              <a:ext uri="{FF2B5EF4-FFF2-40B4-BE49-F238E27FC236}">
                <a16:creationId xmlns:a16="http://schemas.microsoft.com/office/drawing/2014/main" xmlns="" id="{4A41FDFF-BDD2-092C-4677-4DBC64277CC7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389106" y="672084"/>
            <a:ext cx="3728912" cy="287197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CFF007CE-9C53-6C55-65CE-5CE0A93B8697}"/>
              </a:ext>
            </a:extLst>
          </p:cNvPr>
          <p:cNvSpPr txBox="1"/>
          <p:nvPr/>
        </p:nvSpPr>
        <p:spPr>
          <a:xfrm>
            <a:off x="0" y="6291886"/>
            <a:ext cx="1191447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Progetto VISAD: Vivere Meglio: Soluzioni Innovative per l'Assistenza Sanitaria a Domicilio,  Progetto Codice identificativo ECS00000017 dal titolo THE” – </a:t>
            </a:r>
            <a:r>
              <a:rPr lang="it-IT" sz="1400" b="0" i="1" u="none" strike="noStrike" dirty="0" err="1">
                <a:effectLst/>
                <a:latin typeface="Calibri" panose="020F0502020204030204" pitchFamily="34" charset="0"/>
              </a:rPr>
              <a:t>Tuscany</a:t>
            </a:r>
            <a:r>
              <a:rPr lang="it-IT" sz="1400" i="1" dirty="0">
                <a:latin typeface="Calibri" panose="020F0502020204030204" pitchFamily="34" charset="0"/>
              </a:rPr>
              <a:t> </a:t>
            </a:r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Health </a:t>
            </a:r>
            <a:r>
              <a:rPr lang="it-IT" sz="1400" b="0" i="1" u="none" strike="noStrike" dirty="0" err="1">
                <a:effectLst/>
                <a:latin typeface="Calibri" panose="020F0502020204030204" pitchFamily="34" charset="0"/>
              </a:rPr>
              <a:t>Ecosystem</a:t>
            </a:r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- </a:t>
            </a:r>
            <a:r>
              <a:rPr lang="it-IT" sz="1400" b="0" i="1" u="none" strike="noStrike" dirty="0" err="1">
                <a:effectLst/>
                <a:latin typeface="Calibri" panose="020F0502020204030204" pitchFamily="34" charset="0"/>
              </a:rPr>
              <a:t>Spoke</a:t>
            </a:r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 10 CUP J13C22000420001 nell’ambito del PNRR, Missione 4 “Istruzione e Ricerca”</a:t>
            </a:r>
            <a:endParaRPr lang="it-IT" sz="1400" i="1" dirty="0"/>
          </a:p>
          <a:p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 </a:t>
            </a:r>
            <a:endParaRPr lang="it-IT" sz="1400" i="1" dirty="0"/>
          </a:p>
        </p:txBody>
      </p:sp>
    </p:spTree>
    <p:extLst>
      <p:ext uri="{BB962C8B-B14F-4D97-AF65-F5344CB8AC3E}">
        <p14:creationId xmlns:p14="http://schemas.microsoft.com/office/powerpoint/2010/main" xmlns="" val="2611267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DE2FB8D-7C99-B591-086A-772539B25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799" y="305500"/>
            <a:ext cx="10855912" cy="558984"/>
          </a:xfrm>
        </p:spPr>
        <p:txBody>
          <a:bodyPr/>
          <a:lstStyle/>
          <a:p>
            <a:pPr algn="ctr"/>
            <a:r>
              <a:rPr lang="it-IT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Valutazione dei risultati: Test euristici sui moduli con e </a:t>
            </a:r>
            <a:r>
              <a:rPr lang="it-IT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senza conoscenza</a:t>
            </a:r>
            <a:endParaRPr lang="it-IT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7.png">
            <a:extLst>
              <a:ext uri="{FF2B5EF4-FFF2-40B4-BE49-F238E27FC236}">
                <a16:creationId xmlns:a16="http://schemas.microsoft.com/office/drawing/2014/main" xmlns="" id="{123DC16F-6300-0938-A5D9-1CFAD6B00DC7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568406" y="1619137"/>
            <a:ext cx="2948577" cy="2237035"/>
          </a:xfrm>
          <a:prstGeom prst="rect">
            <a:avLst/>
          </a:prstGeom>
          <a:ln/>
        </p:spPr>
      </p:pic>
      <p:pic>
        <p:nvPicPr>
          <p:cNvPr id="5" name="image6.png">
            <a:extLst>
              <a:ext uri="{FF2B5EF4-FFF2-40B4-BE49-F238E27FC236}">
                <a16:creationId xmlns:a16="http://schemas.microsoft.com/office/drawing/2014/main" xmlns="" id="{07982959-4809-AD0C-0D7D-BBE7C42C935F}"/>
              </a:ext>
            </a:extLst>
          </p:cNvPr>
          <p:cNvPicPr/>
          <p:nvPr/>
        </p:nvPicPr>
        <p:blipFill>
          <a:blip r:embed="rId3" cstate="print"/>
          <a:srcRect l="610"/>
          <a:stretch>
            <a:fillRect/>
          </a:stretch>
        </p:blipFill>
        <p:spPr>
          <a:xfrm>
            <a:off x="1568406" y="3937420"/>
            <a:ext cx="2948577" cy="2237035"/>
          </a:xfrm>
          <a:prstGeom prst="rect">
            <a:avLst/>
          </a:prstGeom>
          <a:ln/>
        </p:spPr>
      </p:pic>
      <p:pic>
        <p:nvPicPr>
          <p:cNvPr id="6" name="image3.png">
            <a:extLst>
              <a:ext uri="{FF2B5EF4-FFF2-40B4-BE49-F238E27FC236}">
                <a16:creationId xmlns:a16="http://schemas.microsoft.com/office/drawing/2014/main" xmlns="" id="{0D1F0D38-5D39-9150-6457-38C80D681D57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889043" y="4241224"/>
            <a:ext cx="3461536" cy="12359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image2.png">
            <a:extLst>
              <a:ext uri="{FF2B5EF4-FFF2-40B4-BE49-F238E27FC236}">
                <a16:creationId xmlns:a16="http://schemas.microsoft.com/office/drawing/2014/main" xmlns="" id="{746AD7CF-7166-8FBA-90D5-A361C74BDF71}"/>
              </a:ext>
            </a:extLst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8616028" y="1892655"/>
            <a:ext cx="2007565" cy="20537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xmlns="" id="{D2D4F1CE-4190-6FE7-A28C-E10079662621}"/>
              </a:ext>
            </a:extLst>
          </p:cNvPr>
          <p:cNvSpPr txBox="1"/>
          <p:nvPr/>
        </p:nvSpPr>
        <p:spPr>
          <a:xfrm>
            <a:off x="-355431" y="1274652"/>
            <a:ext cx="12215972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500" i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Example Module with knowledge                                                                           Example Module without knowledge</a:t>
            </a:r>
            <a:endParaRPr lang="it-IT" sz="1500" i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ECFC1664-3B1D-12F0-1618-FBC32CF25AC9}"/>
              </a:ext>
            </a:extLst>
          </p:cNvPr>
          <p:cNvSpPr txBox="1"/>
          <p:nvPr/>
        </p:nvSpPr>
        <p:spPr>
          <a:xfrm>
            <a:off x="0" y="6328255"/>
            <a:ext cx="1191447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Progetto VISAD: Vivere Meglio: Soluzioni Innovative per l'Assistenza Sanitaria a Domicilio,  Progetto Codice identificativo ECS00000017 dal titolo THE” – </a:t>
            </a:r>
            <a:r>
              <a:rPr lang="it-IT" sz="1400" b="0" i="1" u="none" strike="noStrike" dirty="0" err="1">
                <a:effectLst/>
                <a:latin typeface="Calibri" panose="020F0502020204030204" pitchFamily="34" charset="0"/>
              </a:rPr>
              <a:t>Tuscany</a:t>
            </a:r>
            <a:r>
              <a:rPr lang="it-IT" sz="1400" i="1" dirty="0">
                <a:latin typeface="Calibri" panose="020F0502020204030204" pitchFamily="34" charset="0"/>
              </a:rPr>
              <a:t> </a:t>
            </a:r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Health </a:t>
            </a:r>
            <a:r>
              <a:rPr lang="it-IT" sz="1400" b="0" i="1" u="none" strike="noStrike" dirty="0" err="1">
                <a:effectLst/>
                <a:latin typeface="Calibri" panose="020F0502020204030204" pitchFamily="34" charset="0"/>
              </a:rPr>
              <a:t>Ecosystem</a:t>
            </a:r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- </a:t>
            </a:r>
            <a:r>
              <a:rPr lang="it-IT" sz="1400" b="0" i="1" u="none" strike="noStrike" dirty="0" err="1">
                <a:effectLst/>
                <a:latin typeface="Calibri" panose="020F0502020204030204" pitchFamily="34" charset="0"/>
              </a:rPr>
              <a:t>Spoke</a:t>
            </a:r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 10 CUP J13C22000420001 nell’ambito del PNRR, Missione 4 “Istruzione e Ricerca”</a:t>
            </a:r>
            <a:endParaRPr lang="it-IT" sz="1400" i="1" dirty="0"/>
          </a:p>
          <a:p>
            <a:r>
              <a:rPr lang="it-IT" sz="1400" b="0" i="1" u="none" strike="noStrike" dirty="0">
                <a:effectLst/>
                <a:latin typeface="Calibri" panose="020F0502020204030204" pitchFamily="34" charset="0"/>
              </a:rPr>
              <a:t> </a:t>
            </a:r>
            <a:endParaRPr lang="it-IT" sz="1400" i="1" dirty="0"/>
          </a:p>
        </p:txBody>
      </p:sp>
    </p:spTree>
    <p:extLst>
      <p:ext uri="{BB962C8B-B14F-4D97-AF65-F5344CB8AC3E}">
        <p14:creationId xmlns:p14="http://schemas.microsoft.com/office/powerpoint/2010/main" xmlns="" val="25169519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4977</TotalTime>
  <Words>574</Words>
  <Application>Microsoft Office PowerPoint</Application>
  <PresentationFormat>Personalizzato</PresentationFormat>
  <Paragraphs>49</Paragraphs>
  <Slides>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Tema di Office</vt:lpstr>
      <vt:lpstr>Dati Smartphone</vt:lpstr>
      <vt:lpstr>Sensori di Movimento</vt:lpstr>
      <vt:lpstr>Human Activity Recognition (HAR)</vt:lpstr>
      <vt:lpstr>DATI ESTRAIBILI</vt:lpstr>
      <vt:lpstr>Approccio al problema: Wandering Recognition</vt:lpstr>
      <vt:lpstr>Valutazione dei risultati: Test euristici sui moduli con e senza conoscenza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Dati Smartphone</dc:title>
  <dc:creator>Vincenzo Gattulli</dc:creator>
  <cp:lastModifiedBy>alessandra</cp:lastModifiedBy>
  <cp:revision>15</cp:revision>
  <dcterms:created xsi:type="dcterms:W3CDTF">2024-07-09T15:41:25Z</dcterms:created>
  <dcterms:modified xsi:type="dcterms:W3CDTF">2024-09-10T19:20:39Z</dcterms:modified>
</cp:coreProperties>
</file>