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6" r:id="rId3"/>
    <p:sldId id="267" r:id="rId4"/>
    <p:sldId id="269" r:id="rId5"/>
    <p:sldId id="268" r:id="rId6"/>
    <p:sldId id="270" r:id="rId7"/>
    <p:sldId id="312" r:id="rId8"/>
    <p:sldId id="313" r:id="rId9"/>
    <p:sldId id="308" r:id="rId10"/>
    <p:sldId id="309" r:id="rId11"/>
    <p:sldId id="310" r:id="rId12"/>
    <p:sldId id="311" r:id="rId13"/>
    <p:sldId id="304" r:id="rId14"/>
    <p:sldId id="305"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03" d="100"/>
          <a:sy n="103" d="100"/>
        </p:scale>
        <p:origin x="-534" y="-9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B8384-917E-4ACD-A27F-D46EA346137E}" type="datetimeFigureOut">
              <a:rPr lang="it-IT" smtClean="0"/>
              <a:pPr/>
              <a:t>10/09/2024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5E809-8C9A-4B87-B0DF-DDB59A5E7E62}" type="slidenum">
              <a:rPr lang="it-IT" smtClean="0"/>
              <a:pPr/>
              <a:t>‹N›</a:t>
            </a:fld>
            <a:endParaRPr lang="it-IT"/>
          </a:p>
        </p:txBody>
      </p:sp>
    </p:spTree>
    <p:extLst>
      <p:ext uri="{BB962C8B-B14F-4D97-AF65-F5344CB8AC3E}">
        <p14:creationId xmlns:p14="http://schemas.microsoft.com/office/powerpoint/2010/main" xmlns="" val="135893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IT" dirty="0"/>
              <a:t>Il progetto PROSIT ha l’obiettivo di costruire un sistema in grado di adottare modelli di presa in cura che permettano ai pazienti affetti da patologie cardiovascolari, nello specifico ipertensione arteriosa, fibrillazione atriale, aritmie, embolia polmonare e scompenso cardiaco di essere monitorati e assistivi anche a domicilio e di rimanere in contatto con il personale sanitario dopo la dimissione ospedaliera e/o ambulatoriale. </a:t>
            </a:r>
          </a:p>
          <a:p>
            <a:pPr marL="0" lvl="0" indent="0" algn="l" rtl="0">
              <a:spcBef>
                <a:spcPts val="0"/>
              </a:spcBef>
              <a:spcAft>
                <a:spcPts val="0"/>
              </a:spcAft>
              <a:buNone/>
            </a:pPr>
            <a:endParaRPr lang="it-IT" dirty="0"/>
          </a:p>
          <a:p>
            <a:pPr marL="0" lvl="0" indent="0" algn="l" rtl="0">
              <a:spcBef>
                <a:spcPts val="0"/>
              </a:spcBef>
              <a:spcAft>
                <a:spcPts val="0"/>
              </a:spcAft>
              <a:buNone/>
            </a:pPr>
            <a:r>
              <a:rPr lang="it-IT" dirty="0"/>
              <a:t>L’endpoint è quello di incentivare stili di vita compatibili con la patologia, una corretta compliance terapeutica ed il monitoraggio dei parametri vitali in modo da poter intervenire tempestivamente in caso di peggioramento dello stato della malattia e recuperare, quando possibile, la stabilità clinica del malato senza la necessità di un ricovero ospedaliero.</a:t>
            </a:r>
          </a:p>
          <a:p>
            <a:pPr marL="0" lvl="0" indent="0" algn="l" rtl="0">
              <a:spcBef>
                <a:spcPts val="0"/>
              </a:spcBef>
              <a:spcAft>
                <a:spcPts val="0"/>
              </a:spcAft>
              <a:buNone/>
            </a:pPr>
            <a:r>
              <a:rPr lang="it-IT" dirty="0"/>
              <a:t>Tutto questo attraverso strumenti di uso comune come gli smartphone, semplici da usare e capaci di permettere all’utente un’interazione mediante pochi “touch” o con comandi vocali. </a:t>
            </a:r>
          </a:p>
          <a:p>
            <a:pPr marL="0" lvl="0" indent="0" algn="l" rtl="0">
              <a:spcBef>
                <a:spcPts val="0"/>
              </a:spcBef>
              <a:spcAft>
                <a:spcPts val="0"/>
              </a:spcAft>
              <a:buNone/>
            </a:pPr>
            <a:endParaRPr lang="it-IT" dirty="0"/>
          </a:p>
          <a:p>
            <a:pPr marL="0" lvl="0" indent="0" algn="l" rtl="0">
              <a:spcBef>
                <a:spcPts val="0"/>
              </a:spcBef>
              <a:spcAft>
                <a:spcPts val="0"/>
              </a:spcAft>
              <a:buNone/>
            </a:pPr>
            <a:r>
              <a:rPr lang="it-IT" dirty="0"/>
              <a:t>I pazienti arruolati sono stati suddivisi in tre bracci: </a:t>
            </a:r>
          </a:p>
          <a:p>
            <a:pPr marL="457200" lvl="0" indent="-317500" algn="l" rtl="0">
              <a:spcBef>
                <a:spcPts val="0"/>
              </a:spcBef>
              <a:spcAft>
                <a:spcPts val="0"/>
              </a:spcAft>
              <a:buSzPts val="1400"/>
              <a:buChar char="-"/>
            </a:pPr>
            <a:r>
              <a:rPr lang="it-IT" dirty="0"/>
              <a:t>Braccio A: utilizzo di app e dispositivo ECG</a:t>
            </a:r>
          </a:p>
          <a:p>
            <a:pPr marL="457200" lvl="0" indent="-317500" algn="l" rtl="0">
              <a:spcBef>
                <a:spcPts val="0"/>
              </a:spcBef>
              <a:spcAft>
                <a:spcPts val="0"/>
              </a:spcAft>
              <a:buSzPts val="1400"/>
              <a:buChar char="-"/>
            </a:pPr>
            <a:r>
              <a:rPr lang="it-IT" dirty="0"/>
              <a:t>Braccio B: utilizzo di app</a:t>
            </a:r>
          </a:p>
          <a:p>
            <a:pPr marL="457200" lvl="0" indent="-317500" algn="l" rtl="0">
              <a:spcBef>
                <a:spcPts val="0"/>
              </a:spcBef>
              <a:spcAft>
                <a:spcPts val="0"/>
              </a:spcAft>
              <a:buSzPts val="1400"/>
              <a:buChar char="-"/>
            </a:pPr>
            <a:r>
              <a:rPr lang="it-IT" dirty="0"/>
              <a:t>Braccio C: controllo (follow up attraverso visite mediche classiche)</a:t>
            </a:r>
          </a:p>
          <a:p>
            <a:endParaRPr lang="it-IT" dirty="0"/>
          </a:p>
        </p:txBody>
      </p:sp>
      <p:sp>
        <p:nvSpPr>
          <p:cNvPr id="4" name="Segnaposto numero diapositiva 3"/>
          <p:cNvSpPr>
            <a:spLocks noGrp="1"/>
          </p:cNvSpPr>
          <p:nvPr>
            <p:ph type="sldNum" sz="quarter" idx="5"/>
          </p:nvPr>
        </p:nvSpPr>
        <p:spPr/>
        <p:txBody>
          <a:bodyPr/>
          <a:lstStyle/>
          <a:p>
            <a:fld id="{3E75E809-8C9A-4B87-B0DF-DDB59A5E7E62}" type="slidenum">
              <a:rPr lang="it-IT" smtClean="0"/>
              <a:pPr/>
              <a:t>3</a:t>
            </a:fld>
            <a:endParaRPr lang="it-IT"/>
          </a:p>
        </p:txBody>
      </p:sp>
    </p:spTree>
    <p:extLst>
      <p:ext uri="{BB962C8B-B14F-4D97-AF65-F5344CB8AC3E}">
        <p14:creationId xmlns:p14="http://schemas.microsoft.com/office/powerpoint/2010/main" xmlns="" val="203154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IT" dirty="0"/>
              <a:t>Attraverso l’utilizzo di una piattaforma online, il personale sanitario può valutare il paziente, anche attraverso </a:t>
            </a:r>
            <a:r>
              <a:rPr lang="it-IT" dirty="0" err="1"/>
              <a:t>televisite</a:t>
            </a:r>
            <a:r>
              <a:rPr lang="it-IT" dirty="0"/>
              <a:t>, e monitorare le sue condizioni cliniche attraverso una vera e propria cartella sanitaria elettronica. </a:t>
            </a:r>
          </a:p>
          <a:p>
            <a:pPr marL="0" lvl="0" indent="0" algn="l" rtl="0">
              <a:spcBef>
                <a:spcPts val="0"/>
              </a:spcBef>
              <a:spcAft>
                <a:spcPts val="0"/>
              </a:spcAft>
              <a:buNone/>
            </a:pPr>
            <a:r>
              <a:rPr lang="it-IT" dirty="0"/>
              <a:t>L’utilizzo di PDTA permette l’attivazione di «nodi» che funzionano come </a:t>
            </a:r>
            <a:r>
              <a:rPr lang="it-IT" dirty="0" err="1"/>
              <a:t>alert</a:t>
            </a:r>
            <a:r>
              <a:rPr lang="it-IT" dirty="0"/>
              <a:t> di suggerimento delle indicazioni più appropriate secondo le ultime linee guida. </a:t>
            </a:r>
          </a:p>
          <a:p>
            <a:endParaRPr lang="it-IT" dirty="0"/>
          </a:p>
        </p:txBody>
      </p:sp>
      <p:sp>
        <p:nvSpPr>
          <p:cNvPr id="4" name="Segnaposto numero diapositiva 3"/>
          <p:cNvSpPr>
            <a:spLocks noGrp="1"/>
          </p:cNvSpPr>
          <p:nvPr>
            <p:ph type="sldNum" sz="quarter" idx="5"/>
          </p:nvPr>
        </p:nvSpPr>
        <p:spPr/>
        <p:txBody>
          <a:bodyPr/>
          <a:lstStyle/>
          <a:p>
            <a:fld id="{3E75E809-8C9A-4B87-B0DF-DDB59A5E7E62}" type="slidenum">
              <a:rPr lang="it-IT" smtClean="0"/>
              <a:pPr/>
              <a:t>4</a:t>
            </a:fld>
            <a:endParaRPr lang="it-IT"/>
          </a:p>
        </p:txBody>
      </p:sp>
    </p:spTree>
    <p:extLst>
      <p:ext uri="{BB962C8B-B14F-4D97-AF65-F5344CB8AC3E}">
        <p14:creationId xmlns:p14="http://schemas.microsoft.com/office/powerpoint/2010/main" xmlns="" val="233800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IT" i="0" u="none" strike="noStrike" dirty="0">
                <a:solidFill>
                  <a:srgbClr val="000000"/>
                </a:solidFill>
                <a:latin typeface="Times New Roman"/>
                <a:ea typeface="Times New Roman"/>
                <a:cs typeface="Times New Roman"/>
                <a:sym typeface="Times New Roman"/>
              </a:rPr>
              <a:t>Come si può osservare dal grafico, l’incremento dei pazienti arruolati, e quindi interessati alla sperimentazione proposta, è stato crescente e rimasto costante nel tempo. Al 30 giugno il numero di pazienti arruolati era di 67 pazienti. </a:t>
            </a:r>
          </a:p>
          <a:p>
            <a:pPr marL="0" lvl="0" indent="0" algn="l" rtl="0">
              <a:spcBef>
                <a:spcPts val="0"/>
              </a:spcBef>
              <a:spcAft>
                <a:spcPts val="0"/>
              </a:spcAft>
              <a:buNone/>
            </a:pPr>
            <a:r>
              <a:rPr lang="it-IT" i="0" u="none" strike="noStrike" dirty="0">
                <a:solidFill>
                  <a:srgbClr val="000000"/>
                </a:solidFill>
                <a:latin typeface="Times New Roman"/>
                <a:ea typeface="Times New Roman"/>
                <a:cs typeface="Times New Roman"/>
                <a:sym typeface="Times New Roman"/>
              </a:rPr>
              <a:t>Oggi conta circa 80 pazienti.</a:t>
            </a:r>
          </a:p>
          <a:p>
            <a:pPr marL="0" lvl="0" indent="0" algn="l" rtl="0">
              <a:spcBef>
                <a:spcPts val="0"/>
              </a:spcBef>
              <a:spcAft>
                <a:spcPts val="0"/>
              </a:spcAft>
              <a:buNone/>
            </a:pPr>
            <a:endParaRPr lang="it-IT" dirty="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it-IT" dirty="0">
                <a:solidFill>
                  <a:srgbClr val="000000"/>
                </a:solidFill>
                <a:latin typeface="Times New Roman"/>
                <a:ea typeface="Times New Roman"/>
                <a:cs typeface="Times New Roman"/>
                <a:sym typeface="Times New Roman"/>
              </a:rPr>
              <a:t>L’istogramma invece mostra la risposta dei pazienti, al momento dell’arruolamento e dopo un mese dall’inizio del follow up, al quesito di uno dei questionari somministrati </a:t>
            </a:r>
            <a:r>
              <a:rPr lang="it-IT" dirty="0">
                <a:latin typeface="Times New Roman"/>
                <a:ea typeface="Times New Roman"/>
                <a:cs typeface="Times New Roman"/>
                <a:sym typeface="Times New Roman"/>
              </a:rPr>
              <a:t>“Per quanto tempo nelle ultime 4 settimane si è sentito calmo e sereno?”, dove 1= sempre, 2= quasi sempre, 3= molto tempo, 4= una parte del tempo e 5=mai. I dati hanno mostrato che i pazienti arruolati nel braccio C non hanno modificato la loro risposta ad un mese di follow up, invece i pazienti di bracci B (solo app) ed A (app e dispositivo ECG) hanno registrato un miglioramento, addirittura significativo per quanto riguarda i pazienti del braccio A. Pertanto, l’utilizzo del telemonitoraggio ha portato il paziente ad una maggiore serenità nella vita quotidiana.</a:t>
            </a:r>
            <a:br>
              <a:rPr lang="it-IT" dirty="0">
                <a:latin typeface="Times New Roman"/>
                <a:ea typeface="Times New Roman"/>
                <a:cs typeface="Times New Roman"/>
                <a:sym typeface="Times New Roman"/>
              </a:rPr>
            </a:br>
            <a:r>
              <a:rPr lang="it-IT" dirty="0"/>
              <a:t/>
            </a:r>
            <a:br>
              <a:rPr lang="it-IT" dirty="0"/>
            </a:br>
            <a:endParaRPr lang="it-IT" dirty="0"/>
          </a:p>
          <a:p>
            <a:endParaRPr lang="it-IT" dirty="0"/>
          </a:p>
        </p:txBody>
      </p:sp>
      <p:sp>
        <p:nvSpPr>
          <p:cNvPr id="4" name="Segnaposto numero diapositiva 3"/>
          <p:cNvSpPr>
            <a:spLocks noGrp="1"/>
          </p:cNvSpPr>
          <p:nvPr>
            <p:ph type="sldNum" sz="quarter" idx="5"/>
          </p:nvPr>
        </p:nvSpPr>
        <p:spPr/>
        <p:txBody>
          <a:bodyPr/>
          <a:lstStyle/>
          <a:p>
            <a:fld id="{3E75E809-8C9A-4B87-B0DF-DDB59A5E7E62}" type="slidenum">
              <a:rPr lang="it-IT" smtClean="0"/>
              <a:pPr/>
              <a:t>5</a:t>
            </a:fld>
            <a:endParaRPr lang="it-IT"/>
          </a:p>
        </p:txBody>
      </p:sp>
    </p:spTree>
    <p:extLst>
      <p:ext uri="{BB962C8B-B14F-4D97-AF65-F5344CB8AC3E}">
        <p14:creationId xmlns:p14="http://schemas.microsoft.com/office/powerpoint/2010/main" xmlns="" val="350257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IT" i="0" u="none" strike="noStrike" dirty="0">
                <a:solidFill>
                  <a:srgbClr val="000000"/>
                </a:solidFill>
                <a:latin typeface="Times New Roman"/>
                <a:ea typeface="Times New Roman"/>
                <a:cs typeface="Times New Roman"/>
                <a:sym typeface="Times New Roman"/>
              </a:rPr>
              <a:t>Tale studio ha aperto le porte e la mente degli utenti verso un futuro in cui l’alfabetizzazione digitale risulterà di gran supporto nell’accesso alle cure ed alle terapie dei pazienti, ma anche ai clinici. Il numero di pazienti arruolati ha rispettato le aspettative attese, rappresentando un grande sprone verso un futuro propositivo, perché i pazienti sono pronti ad accettare un nuovo metodo per accedere alle cure e per essere seguiti dai clinici, un metodo che unisca il vecchio e il nuovo e sia al passo con i tempi. Anche i questionari compilati dai pazienti seguono lo stesso filone; nonostante i piccoli problemi riscontrati nel corso della sperimentazione, tutti i pazienti arruolati ritengono che il programma di telemonitoraggio e la </a:t>
            </a:r>
            <a:r>
              <a:rPr lang="it-IT" i="0" u="none" strike="noStrike" dirty="0" err="1">
                <a:solidFill>
                  <a:srgbClr val="000000"/>
                </a:solidFill>
                <a:latin typeface="Times New Roman"/>
                <a:ea typeface="Times New Roman"/>
                <a:cs typeface="Times New Roman"/>
                <a:sym typeface="Times New Roman"/>
              </a:rPr>
              <a:t>televisita</a:t>
            </a:r>
            <a:r>
              <a:rPr lang="it-IT" i="0" u="none" strike="noStrike" dirty="0">
                <a:solidFill>
                  <a:srgbClr val="000000"/>
                </a:solidFill>
                <a:latin typeface="Times New Roman"/>
                <a:ea typeface="Times New Roman"/>
                <a:cs typeface="Times New Roman"/>
                <a:sym typeface="Times New Roman"/>
              </a:rPr>
              <a:t> siano da promuovere e che essi abbiano effetti positivi sulla propria salute. Certamente potranno essere eseguite azioni migliorative sui software, come suggerito anche dagli stessi pazienti che lo hanno utilizzato, ma questo non nega il grande punto di partenza che questa tecnologia rappresenta.</a:t>
            </a:r>
          </a:p>
          <a:p>
            <a:pPr marL="0" lvl="0" indent="0" algn="l" rtl="0">
              <a:spcBef>
                <a:spcPts val="0"/>
              </a:spcBef>
              <a:spcAft>
                <a:spcPts val="0"/>
              </a:spcAft>
              <a:buNone/>
            </a:pPr>
            <a:r>
              <a:rPr lang="it-IT" dirty="0">
                <a:latin typeface="Times New Roman"/>
                <a:ea typeface="Times New Roman"/>
                <a:cs typeface="Times New Roman"/>
                <a:sym typeface="Times New Roman"/>
              </a:rPr>
              <a:t/>
            </a:r>
            <a:br>
              <a:rPr lang="it-IT" dirty="0">
                <a:latin typeface="Times New Roman"/>
                <a:ea typeface="Times New Roman"/>
                <a:cs typeface="Times New Roman"/>
                <a:sym typeface="Times New Roman"/>
              </a:rPr>
            </a:br>
            <a:r>
              <a:rPr lang="it-IT" dirty="0"/>
              <a:t/>
            </a:r>
            <a:br>
              <a:rPr lang="it-IT" dirty="0"/>
            </a:br>
            <a:endParaRPr lang="it-IT" dirty="0"/>
          </a:p>
          <a:p>
            <a:endParaRPr lang="it-IT" dirty="0"/>
          </a:p>
        </p:txBody>
      </p:sp>
      <p:sp>
        <p:nvSpPr>
          <p:cNvPr id="4" name="Segnaposto numero diapositiva 3"/>
          <p:cNvSpPr>
            <a:spLocks noGrp="1"/>
          </p:cNvSpPr>
          <p:nvPr>
            <p:ph type="sldNum" sz="quarter" idx="5"/>
          </p:nvPr>
        </p:nvSpPr>
        <p:spPr/>
        <p:txBody>
          <a:bodyPr/>
          <a:lstStyle/>
          <a:p>
            <a:fld id="{3E75E809-8C9A-4B87-B0DF-DDB59A5E7E62}" type="slidenum">
              <a:rPr lang="it-IT" smtClean="0"/>
              <a:pPr/>
              <a:t>6</a:t>
            </a:fld>
            <a:endParaRPr lang="it-IT"/>
          </a:p>
        </p:txBody>
      </p:sp>
    </p:spTree>
    <p:extLst>
      <p:ext uri="{BB962C8B-B14F-4D97-AF65-F5344CB8AC3E}">
        <p14:creationId xmlns:p14="http://schemas.microsoft.com/office/powerpoint/2010/main" xmlns="" val="3402911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1DB377C-B0CE-6144-B483-C1A62B1B5C6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E41E7217-DC90-3A4F-A840-F9EB95F4A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D0822ABA-E48C-D141-BD1F-AADC70A51364}"/>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5" name="Segnaposto piè di pagina 4">
            <a:extLst>
              <a:ext uri="{FF2B5EF4-FFF2-40B4-BE49-F238E27FC236}">
                <a16:creationId xmlns:a16="http://schemas.microsoft.com/office/drawing/2014/main" xmlns="" id="{D8E20AB0-5B74-3F44-8F14-16B002C7FF8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CFEFC826-5303-354C-9180-18866FE6E42F}"/>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154361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E797C09-EA12-3144-AA19-4CA51AEBD08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C3B4B9ED-992B-5441-9C51-9DF38B2824D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7F0FED6-84DF-C046-9EE5-9244B72D7743}"/>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5" name="Segnaposto piè di pagina 4">
            <a:extLst>
              <a:ext uri="{FF2B5EF4-FFF2-40B4-BE49-F238E27FC236}">
                <a16:creationId xmlns:a16="http://schemas.microsoft.com/office/drawing/2014/main" xmlns="" id="{FBDEE0E2-9FB2-C94A-8716-48B1794072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26D3156F-8B06-7B4C-A0E2-2A7799036849}"/>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201677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94BD65C3-B6AD-6C4B-8FE3-A4FD532FF99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BB1B7C57-9CD6-4143-A4F8-F2C1BD91807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689FD56-6646-4047-A254-4B069841108C}"/>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5" name="Segnaposto piè di pagina 4">
            <a:extLst>
              <a:ext uri="{FF2B5EF4-FFF2-40B4-BE49-F238E27FC236}">
                <a16:creationId xmlns:a16="http://schemas.microsoft.com/office/drawing/2014/main" xmlns="" id="{E7EE1DEE-B767-314B-BFCE-39039AA705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2B60B9B-C12A-AF46-9C8E-4903A342EC3B}"/>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84930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72DA5D1-BD10-BF4D-9B44-E6B726B6A1F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182B9B01-BD4E-F242-897E-57174E4E3E8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6D3DB3C5-A90A-AD45-BDAC-8F710FB7D828}"/>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5" name="Segnaposto piè di pagina 4">
            <a:extLst>
              <a:ext uri="{FF2B5EF4-FFF2-40B4-BE49-F238E27FC236}">
                <a16:creationId xmlns:a16="http://schemas.microsoft.com/office/drawing/2014/main" xmlns="" id="{C62169BA-F38A-5A4D-A280-B03BBF6C3D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9D82459-0E8B-9042-9007-66ED69DDA8D4}"/>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333781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82D16C1-6ECE-C24B-B6BE-C605DF2FD0A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A0FCEA6B-89F7-3D4F-8C9F-737C873F51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28E03324-AAC3-9047-A195-2DEFECBA99A5}"/>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5" name="Segnaposto piè di pagina 4">
            <a:extLst>
              <a:ext uri="{FF2B5EF4-FFF2-40B4-BE49-F238E27FC236}">
                <a16:creationId xmlns:a16="http://schemas.microsoft.com/office/drawing/2014/main" xmlns="" id="{C4521F41-42A6-AE47-A790-2E6E104C9B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644FE2A2-5447-1047-89B0-F015360A2B2A}"/>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180020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205144F-C12B-724C-9E80-BC35B9AF849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34C71BCA-9F35-FC40-8747-519896BD207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A7C7DA67-8E07-294D-A97B-D8A743A82DF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BE85239C-560C-DB4A-9284-046A1F6703C3}"/>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6" name="Segnaposto piè di pagina 5">
            <a:extLst>
              <a:ext uri="{FF2B5EF4-FFF2-40B4-BE49-F238E27FC236}">
                <a16:creationId xmlns:a16="http://schemas.microsoft.com/office/drawing/2014/main" xmlns="" id="{B2B728AD-5F53-7D48-A311-DE8AE24AD77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3E982D40-0B8B-154D-BDDA-E88F770C47E7}"/>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2364571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3076C0B-2596-A047-B10C-6F33750482B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F23AB899-F5BF-F54E-9BD9-39EF92924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40FDDC96-5FD6-CF44-9B2D-1DB7A8A8BAA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4843CD82-E8F0-E841-B27C-20B895A95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45052E6D-A5BE-514E-8614-C72DFFBAB2A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7E9DF9E8-8F7C-304C-A77B-5E571F49842A}"/>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8" name="Segnaposto piè di pagina 7">
            <a:extLst>
              <a:ext uri="{FF2B5EF4-FFF2-40B4-BE49-F238E27FC236}">
                <a16:creationId xmlns:a16="http://schemas.microsoft.com/office/drawing/2014/main" xmlns="" id="{59AF0B27-D5B5-A940-9814-E4F1B41C7A9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62E96412-3EC8-994D-A2B1-FF02712ABBA8}"/>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269447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C0D7BF5-3CC7-EA4D-9B70-599F4594029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B2A7DE3D-13E7-534A-8F7D-B902CD91BE35}"/>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4" name="Segnaposto piè di pagina 3">
            <a:extLst>
              <a:ext uri="{FF2B5EF4-FFF2-40B4-BE49-F238E27FC236}">
                <a16:creationId xmlns:a16="http://schemas.microsoft.com/office/drawing/2014/main" xmlns="" id="{0815F7E1-5AC2-9642-BFAE-8F08CA3941B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5C0C939C-771B-ED4F-A5A0-B93778FBD256}"/>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2549832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EAA3B989-5633-4443-B177-832D652169D3}"/>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3" name="Segnaposto piè di pagina 2">
            <a:extLst>
              <a:ext uri="{FF2B5EF4-FFF2-40B4-BE49-F238E27FC236}">
                <a16:creationId xmlns:a16="http://schemas.microsoft.com/office/drawing/2014/main" xmlns="" id="{81960B6A-A983-2B4B-BC59-67C00C93D2F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793BAECA-2C8E-B54D-9908-3F0132D54417}"/>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1545883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06A7094-287E-404E-857E-D29B37AAB27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2759F003-AC8F-B242-980E-EE2EB273C1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B9C83661-46AE-4645-B662-280D40D07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2DD56433-0658-764F-BA48-40B8826C1762}"/>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6" name="Segnaposto piè di pagina 5">
            <a:extLst>
              <a:ext uri="{FF2B5EF4-FFF2-40B4-BE49-F238E27FC236}">
                <a16:creationId xmlns:a16="http://schemas.microsoft.com/office/drawing/2014/main" xmlns="" id="{CB17AFA4-39AB-244E-AE41-6CFFB44E4A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89657CB2-E596-7C40-8614-896D7EBEE85E}"/>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279900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D37332E-182A-6946-AABD-AF1233B69DC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1A8BC93C-CAE8-124A-8E23-7589B23FE0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671B5D0D-2377-8C4D-89A5-978662768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24C86926-D10F-0A44-B735-9D1C31A60447}"/>
              </a:ext>
            </a:extLst>
          </p:cNvPr>
          <p:cNvSpPr>
            <a:spLocks noGrp="1"/>
          </p:cNvSpPr>
          <p:nvPr>
            <p:ph type="dt" sz="half" idx="10"/>
          </p:nvPr>
        </p:nvSpPr>
        <p:spPr/>
        <p:txBody>
          <a:bodyPr/>
          <a:lstStyle/>
          <a:p>
            <a:fld id="{ED67CB4A-0B80-5B4D-A0A3-508B4B0EB8A6}" type="datetimeFigureOut">
              <a:rPr lang="it-IT" smtClean="0"/>
              <a:pPr/>
              <a:t>10/09/2024</a:t>
            </a:fld>
            <a:endParaRPr lang="it-IT"/>
          </a:p>
        </p:txBody>
      </p:sp>
      <p:sp>
        <p:nvSpPr>
          <p:cNvPr id="6" name="Segnaposto piè di pagina 5">
            <a:extLst>
              <a:ext uri="{FF2B5EF4-FFF2-40B4-BE49-F238E27FC236}">
                <a16:creationId xmlns:a16="http://schemas.microsoft.com/office/drawing/2014/main" xmlns="" id="{573C6703-E556-7B4E-9224-F3983D89C9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28CC7DF4-6086-6C4A-A968-E492B5E41694}"/>
              </a:ext>
            </a:extLst>
          </p:cNvPr>
          <p:cNvSpPr>
            <a:spLocks noGrp="1"/>
          </p:cNvSpPr>
          <p:nvPr>
            <p:ph type="sldNum" sz="quarter" idx="12"/>
          </p:nvPr>
        </p:nvSpPr>
        <p:spPr/>
        <p:txBody>
          <a:body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1770486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B1458CB5-3AFB-5F42-81C0-659C44EB5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5925EDC2-62F8-6542-9E66-E093E2B99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39519CCD-C450-7646-ADA5-8702668DE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7CB4A-0B80-5B4D-A0A3-508B4B0EB8A6}" type="datetimeFigureOut">
              <a:rPr lang="it-IT" smtClean="0"/>
              <a:pPr/>
              <a:t>10/09/2024</a:t>
            </a:fld>
            <a:endParaRPr lang="it-IT"/>
          </a:p>
        </p:txBody>
      </p:sp>
      <p:sp>
        <p:nvSpPr>
          <p:cNvPr id="5" name="Segnaposto piè di pagina 4">
            <a:extLst>
              <a:ext uri="{FF2B5EF4-FFF2-40B4-BE49-F238E27FC236}">
                <a16:creationId xmlns:a16="http://schemas.microsoft.com/office/drawing/2014/main" xmlns="" id="{5F8F8F44-26F2-8B4A-8F1E-163B83AF2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E8DBCB7E-7B97-914A-8A3A-D7122A886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A314B-EE92-E549-AC41-08EC5F7A6EB9}" type="slidenum">
              <a:rPr lang="it-IT" smtClean="0"/>
              <a:pPr/>
              <a:t>‹N›</a:t>
            </a:fld>
            <a:endParaRPr lang="it-IT"/>
          </a:p>
        </p:txBody>
      </p:sp>
    </p:spTree>
    <p:extLst>
      <p:ext uri="{BB962C8B-B14F-4D97-AF65-F5344CB8AC3E}">
        <p14:creationId xmlns:p14="http://schemas.microsoft.com/office/powerpoint/2010/main" xmlns="" val="1993923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cid:18bb5a9a93af93ee9b61"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cid:18bb5a9a93af93ee9b61"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cid:18bb5a9a93af93ee9b61" TargetMode="Externa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C74C1C-2960-C911-45B3-BB1BF274FF8D}"/>
              </a:ext>
            </a:extLst>
          </p:cNvPr>
          <p:cNvPicPr>
            <a:picLocks noChangeAspect="1"/>
          </p:cNvPicPr>
          <p:nvPr/>
        </p:nvPicPr>
        <p:blipFill>
          <a:blip r:embed="rId2"/>
          <a:stretch>
            <a:fillRect/>
          </a:stretch>
        </p:blipFill>
        <p:spPr>
          <a:xfrm>
            <a:off x="133953" y="1122363"/>
            <a:ext cx="3657917" cy="1042506"/>
          </a:xfrm>
          <a:prstGeom prst="rect">
            <a:avLst/>
          </a:prstGeom>
        </p:spPr>
      </p:pic>
      <p:pic>
        <p:nvPicPr>
          <p:cNvPr id="5" name="Picture 4">
            <a:extLst>
              <a:ext uri="{FF2B5EF4-FFF2-40B4-BE49-F238E27FC236}">
                <a16:creationId xmlns:a16="http://schemas.microsoft.com/office/drawing/2014/main" xmlns="" id="{620D5E1C-7B67-8817-1D56-AB75A51F091E}"/>
              </a:ext>
            </a:extLst>
          </p:cNvPr>
          <p:cNvPicPr>
            <a:picLocks noChangeAspect="1"/>
          </p:cNvPicPr>
          <p:nvPr/>
        </p:nvPicPr>
        <p:blipFill>
          <a:blip r:embed="rId3"/>
          <a:stretch>
            <a:fillRect/>
          </a:stretch>
        </p:blipFill>
        <p:spPr>
          <a:xfrm>
            <a:off x="7680782" y="1183328"/>
            <a:ext cx="4090771" cy="981541"/>
          </a:xfrm>
          <a:prstGeom prst="rect">
            <a:avLst/>
          </a:prstGeom>
        </p:spPr>
      </p:pic>
      <p:sp>
        <p:nvSpPr>
          <p:cNvPr id="6" name="Rettangolo 1">
            <a:extLst>
              <a:ext uri="{FF2B5EF4-FFF2-40B4-BE49-F238E27FC236}">
                <a16:creationId xmlns:a16="http://schemas.microsoft.com/office/drawing/2014/main" xmlns="" id="{CBB9DEF6-D83A-5F26-2CF9-7F59D71EA47E}"/>
              </a:ext>
            </a:extLst>
          </p:cNvPr>
          <p:cNvSpPr>
            <a:spLocks noGrp="1" noChangeArrowheads="1"/>
          </p:cNvSpPr>
          <p:nvPr>
            <p:ph type="ctrTitle"/>
          </p:nvPr>
        </p:nvSpPr>
        <p:spPr bwMode="auto">
          <a:xfrm>
            <a:off x="1524000" y="2361473"/>
            <a:ext cx="9144000" cy="997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9728" tIns="54864" rIns="109728" bIns="54864">
            <a:spAutoFit/>
          </a:bodyPr>
          <a:lstStyle>
            <a:lvl1pPr>
              <a:spcBef>
                <a:spcPts val="838"/>
              </a:spcBef>
              <a:buClr>
                <a:schemeClr val="accent2"/>
              </a:buClr>
              <a:buSzPct val="60000"/>
              <a:buFont typeface="Wingdings" panose="05000000000000000000" pitchFamily="2" charset="2"/>
              <a:buChar char=""/>
              <a:defRPr sz="3500">
                <a:solidFill>
                  <a:schemeClr val="tx1"/>
                </a:solidFill>
                <a:latin typeface="Tw Cen MT" panose="020B0602020104020603" pitchFamily="34" charset="0"/>
              </a:defRPr>
            </a:lvl1pPr>
            <a:lvl2pPr marL="742950" indent="-285750">
              <a:spcBef>
                <a:spcPts val="663"/>
              </a:spcBef>
              <a:buClr>
                <a:schemeClr val="accent1"/>
              </a:buClr>
              <a:buSzPct val="70000"/>
              <a:buFont typeface="Wingdings 2" panose="05020102010507070707" pitchFamily="18" charset="2"/>
              <a:buChar char=""/>
              <a:defRPr sz="3100">
                <a:solidFill>
                  <a:schemeClr val="tx1"/>
                </a:solidFill>
                <a:latin typeface="Tw Cen MT" panose="020B0602020104020603" pitchFamily="34" charset="0"/>
              </a:defRPr>
            </a:lvl2pPr>
            <a:lvl3pPr marL="1143000" indent="-228600">
              <a:spcBef>
                <a:spcPts val="600"/>
              </a:spcBef>
              <a:buClr>
                <a:schemeClr val="accent2"/>
              </a:buClr>
              <a:buSzPct val="75000"/>
              <a:buFont typeface="Wingdings" panose="05000000000000000000" pitchFamily="2" charset="2"/>
              <a:buChar char=""/>
              <a:defRPr sz="2800">
                <a:solidFill>
                  <a:schemeClr val="tx1"/>
                </a:solidFill>
                <a:latin typeface="Tw Cen MT" panose="020B0602020104020603" pitchFamily="34" charset="0"/>
              </a:defRPr>
            </a:lvl3pPr>
            <a:lvl4pPr marL="1600200" indent="-228600">
              <a:spcBef>
                <a:spcPts val="475"/>
              </a:spcBef>
              <a:buClr>
                <a:srgbClr val="A28E6A"/>
              </a:buClr>
              <a:buSzPct val="75000"/>
              <a:buFont typeface="Wingdings" panose="05000000000000000000" pitchFamily="2" charset="2"/>
              <a:buChar char=""/>
              <a:defRPr sz="2400">
                <a:solidFill>
                  <a:schemeClr val="tx1"/>
                </a:solidFill>
                <a:latin typeface="Tw Cen MT" panose="020B0602020104020603" pitchFamily="34" charset="0"/>
              </a:defRPr>
            </a:lvl4pPr>
            <a:lvl5pPr marL="2057400" indent="-228600">
              <a:spcBef>
                <a:spcPts val="475"/>
              </a:spcBef>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5pPr>
            <a:lvl6pPr marL="25146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6pPr>
            <a:lvl7pPr marL="29718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7pPr>
            <a:lvl8pPr marL="34290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8pPr>
            <a:lvl9pPr marL="38862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9pPr>
          </a:lstStyle>
          <a:p>
            <a:pPr algn="ctr" defTabSz="914400" eaLnBrk="0" fontAlgn="base" hangingPunct="0">
              <a:spcBef>
                <a:spcPct val="0"/>
              </a:spcBef>
              <a:spcAft>
                <a:spcPct val="0"/>
              </a:spcAft>
              <a:buClr>
                <a:srgbClr val="9FB8CD"/>
              </a:buClr>
              <a:buNone/>
            </a:pPr>
            <a:r>
              <a:rPr lang="it-IT" sz="3200" dirty="0">
                <a:solidFill>
                  <a:schemeClr val="accent1">
                    <a:lumMod val="75000"/>
                  </a:schemeClr>
                </a:solidFill>
                <a:latin typeface="Arial" panose="020B0604020202020204" pitchFamily="34" charset="0"/>
                <a:cs typeface="Arial" panose="020B0604020202020204" pitchFamily="34" charset="0"/>
              </a:rPr>
              <a:t>Nuovi modelli per prendersi cura del paziente:</a:t>
            </a:r>
          </a:p>
          <a:p>
            <a:pPr algn="ctr" defTabSz="914400" eaLnBrk="0" fontAlgn="base" hangingPunct="0">
              <a:spcBef>
                <a:spcPct val="0"/>
              </a:spcBef>
              <a:spcAft>
                <a:spcPct val="0"/>
              </a:spcAft>
              <a:buClr>
                <a:srgbClr val="9FB8CD"/>
              </a:buClr>
              <a:buNone/>
            </a:pPr>
            <a:r>
              <a:rPr lang="it-IT" sz="3200" i="0" u="none" strike="noStrike" dirty="0">
                <a:solidFill>
                  <a:srgbClr val="FF0000"/>
                </a:solidFill>
                <a:effectLst/>
                <a:latin typeface="Arial" panose="020B0604020202020204" pitchFamily="34" charset="0"/>
                <a:cs typeface="Arial" panose="020B0604020202020204" pitchFamily="34" charset="0"/>
              </a:rPr>
              <a:t>“Telemedicina e Salute</a:t>
            </a:r>
            <a:r>
              <a:rPr lang="en-GB" sz="3200" i="0" u="none" strike="noStrike" dirty="0">
                <a:solidFill>
                  <a:srgbClr val="FF0000"/>
                </a:solidFill>
                <a:effectLst/>
                <a:latin typeface="Arial" panose="020B0604020202020204" pitchFamily="34" charset="0"/>
                <a:cs typeface="Arial" panose="020B0604020202020204" pitchFamily="34" charset="0"/>
              </a:rPr>
              <a:t>”</a:t>
            </a:r>
            <a:r>
              <a:rPr lang="it-IT" sz="3200" i="0" u="none" strike="noStrike" dirty="0">
                <a:solidFill>
                  <a:srgbClr val="FF0000"/>
                </a:solidFill>
                <a:effectLst/>
                <a:latin typeface="Arial" panose="020B0604020202020204" pitchFamily="34" charset="0"/>
                <a:cs typeface="Arial" panose="020B0604020202020204" pitchFamily="34" charset="0"/>
              </a:rPr>
              <a:t> </a:t>
            </a:r>
            <a:endParaRPr lang="en-US" altLang="it-IT" sz="3200" dirty="0">
              <a:solidFill>
                <a:srgbClr val="FF0000"/>
              </a:solidFill>
              <a:latin typeface="Arial" panose="020B0604020202020204" pitchFamily="34" charset="0"/>
              <a:cs typeface="Arial" panose="020B0604020202020204" pitchFamily="34" charset="0"/>
            </a:endParaRPr>
          </a:p>
        </p:txBody>
      </p:sp>
      <p:pic>
        <p:nvPicPr>
          <p:cNvPr id="11" name="Immagine 14">
            <a:extLst>
              <a:ext uri="{FF2B5EF4-FFF2-40B4-BE49-F238E27FC236}">
                <a16:creationId xmlns:a16="http://schemas.microsoft.com/office/drawing/2014/main" xmlns="" id="{A42562FB-253E-077E-E08E-FCFBA249F300}"/>
              </a:ext>
            </a:extLst>
          </p:cNvPr>
          <p:cNvPicPr>
            <a:picLocks noChangeAspect="1"/>
          </p:cNvPicPr>
          <p:nvPr/>
        </p:nvPicPr>
        <p:blipFill rotWithShape="1">
          <a:blip r:embed="rId4"/>
          <a:srcRect b="3750"/>
          <a:stretch/>
        </p:blipFill>
        <p:spPr>
          <a:xfrm>
            <a:off x="2833958" y="3550535"/>
            <a:ext cx="5153199" cy="2366104"/>
          </a:xfrm>
          <a:prstGeom prst="rect">
            <a:avLst/>
          </a:prstGeom>
          <a:ln w="28575">
            <a:solidFill>
              <a:schemeClr val="accent1"/>
            </a:solidFill>
          </a:ln>
        </p:spPr>
      </p:pic>
      <p:sp>
        <p:nvSpPr>
          <p:cNvPr id="12" name="CasellaDiTesto 18">
            <a:extLst>
              <a:ext uri="{FF2B5EF4-FFF2-40B4-BE49-F238E27FC236}">
                <a16:creationId xmlns:a16="http://schemas.microsoft.com/office/drawing/2014/main" xmlns="" id="{5D2BCDD4-A38E-8AD9-D4FB-94AB1F8029A0}"/>
              </a:ext>
            </a:extLst>
          </p:cNvPr>
          <p:cNvSpPr txBox="1"/>
          <p:nvPr/>
        </p:nvSpPr>
        <p:spPr>
          <a:xfrm>
            <a:off x="6847636" y="5975384"/>
            <a:ext cx="4923917" cy="400110"/>
          </a:xfrm>
          <a:prstGeom prst="rect">
            <a:avLst/>
          </a:prstGeom>
          <a:noFill/>
        </p:spPr>
        <p:txBody>
          <a:bodyPr wrap="square">
            <a:spAutoFit/>
          </a:bodyPr>
          <a:lstStyle/>
          <a:p>
            <a:r>
              <a:rPr lang="it-IT" sz="2000" b="1" dirty="0"/>
              <a:t>SANITÀ DIGITALE E TELEMEDICINA</a:t>
            </a:r>
          </a:p>
        </p:txBody>
      </p:sp>
      <p:pic>
        <p:nvPicPr>
          <p:cNvPr id="2" name="Immagine 1">
            <a:extLst>
              <a:ext uri="{FF2B5EF4-FFF2-40B4-BE49-F238E27FC236}">
                <a16:creationId xmlns:a16="http://schemas.microsoft.com/office/drawing/2014/main" xmlns="" id="{7B52785D-A476-F4F0-5146-EA0C23069636}"/>
              </a:ext>
            </a:extLst>
          </p:cNvPr>
          <p:cNvPicPr>
            <a:picLocks noChangeAspect="1"/>
          </p:cNvPicPr>
          <p:nvPr/>
        </p:nvPicPr>
        <p:blipFill>
          <a:blip r:embed="rId5" r:link="rId6">
            <a:extLst>
              <a:ext uri="{28A0092B-C50C-407E-A947-70E740481C1C}">
                <a14:useLocalDpi xmlns:a14="http://schemas.microsoft.com/office/drawing/2010/main" xmlns="" val="0"/>
              </a:ext>
            </a:extLst>
          </a:blip>
          <a:srcRect/>
          <a:stretch>
            <a:fillRect/>
          </a:stretch>
        </p:blipFill>
        <p:spPr bwMode="auto">
          <a:xfrm>
            <a:off x="3718985" y="1250735"/>
            <a:ext cx="3944612" cy="855389"/>
          </a:xfrm>
          <a:prstGeom prst="rect">
            <a:avLst/>
          </a:prstGeom>
          <a:noFill/>
          <a:ln>
            <a:noFill/>
          </a:ln>
        </p:spPr>
      </p:pic>
    </p:spTree>
    <p:extLst>
      <p:ext uri="{BB962C8B-B14F-4D97-AF65-F5344CB8AC3E}">
        <p14:creationId xmlns:p14="http://schemas.microsoft.com/office/powerpoint/2010/main" xmlns="" val="148149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0A3DD69-ADA7-07F4-9C34-4C62EAF51EC8}"/>
              </a:ext>
            </a:extLst>
          </p:cNvPr>
          <p:cNvSpPr txBox="1">
            <a:spLocks/>
          </p:cNvSpPr>
          <p:nvPr/>
        </p:nvSpPr>
        <p:spPr>
          <a:xfrm>
            <a:off x="651199" y="1128604"/>
            <a:ext cx="10515600" cy="7595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dirty="0">
                <a:solidFill>
                  <a:srgbClr val="FF0000"/>
                </a:solidFill>
                <a:latin typeface="Arial" panose="020B0604020202020204" pitchFamily="34" charset="0"/>
                <a:cs typeface="Arial" panose="020B0604020202020204" pitchFamily="34" charset="0"/>
              </a:rPr>
              <a:t>DATI ESTRAIBILI</a:t>
            </a:r>
          </a:p>
        </p:txBody>
      </p:sp>
      <p:sp>
        <p:nvSpPr>
          <p:cNvPr id="3" name="CasellaDiTesto 4">
            <a:extLst>
              <a:ext uri="{FF2B5EF4-FFF2-40B4-BE49-F238E27FC236}">
                <a16:creationId xmlns:a16="http://schemas.microsoft.com/office/drawing/2014/main" xmlns="" id="{449858FD-EE6D-B7AF-762A-77244ACF7516}"/>
              </a:ext>
            </a:extLst>
          </p:cNvPr>
          <p:cNvSpPr txBox="1"/>
          <p:nvPr/>
        </p:nvSpPr>
        <p:spPr>
          <a:xfrm>
            <a:off x="225005" y="2672430"/>
            <a:ext cx="5315240" cy="2169825"/>
          </a:xfrm>
          <a:prstGeom prst="rect">
            <a:avLst/>
          </a:prstGeom>
          <a:solidFill>
            <a:schemeClr val="accent4">
              <a:lumMod val="20000"/>
              <a:lumOff val="80000"/>
            </a:schemeClr>
          </a:solidFill>
          <a:ln w="28575">
            <a:solidFill>
              <a:srgbClr val="0070C0"/>
            </a:solidFill>
            <a:extLst>
              <a:ext uri="{C807C97D-BFC1-408E-A445-0C87EB9F89A2}">
                <ask:lineSketchStyleProps xmlns:ask="http://schemas.microsoft.com/office/drawing/2018/sketchyshapes" xmlns="" sd="3098545276">
                  <a:custGeom>
                    <a:avLst/>
                    <a:gdLst>
                      <a:gd name="connsiteX0" fmla="*/ 0 w 5023104"/>
                      <a:gd name="connsiteY0" fmla="*/ 0 h 5047536"/>
                      <a:gd name="connsiteX1" fmla="*/ 507892 w 5023104"/>
                      <a:gd name="connsiteY1" fmla="*/ 0 h 5047536"/>
                      <a:gd name="connsiteX2" fmla="*/ 1015783 w 5023104"/>
                      <a:gd name="connsiteY2" fmla="*/ 0 h 5047536"/>
                      <a:gd name="connsiteX3" fmla="*/ 1624137 w 5023104"/>
                      <a:gd name="connsiteY3" fmla="*/ 0 h 5047536"/>
                      <a:gd name="connsiteX4" fmla="*/ 2282722 w 5023104"/>
                      <a:gd name="connsiteY4" fmla="*/ 0 h 5047536"/>
                      <a:gd name="connsiteX5" fmla="*/ 2891075 w 5023104"/>
                      <a:gd name="connsiteY5" fmla="*/ 0 h 5047536"/>
                      <a:gd name="connsiteX6" fmla="*/ 3398967 w 5023104"/>
                      <a:gd name="connsiteY6" fmla="*/ 0 h 5047536"/>
                      <a:gd name="connsiteX7" fmla="*/ 3806397 w 5023104"/>
                      <a:gd name="connsiteY7" fmla="*/ 0 h 5047536"/>
                      <a:gd name="connsiteX8" fmla="*/ 4364519 w 5023104"/>
                      <a:gd name="connsiteY8" fmla="*/ 0 h 5047536"/>
                      <a:gd name="connsiteX9" fmla="*/ 5023104 w 5023104"/>
                      <a:gd name="connsiteY9" fmla="*/ 0 h 5047536"/>
                      <a:gd name="connsiteX10" fmla="*/ 5023104 w 5023104"/>
                      <a:gd name="connsiteY10" fmla="*/ 510362 h 5047536"/>
                      <a:gd name="connsiteX11" fmla="*/ 5023104 w 5023104"/>
                      <a:gd name="connsiteY11" fmla="*/ 1121675 h 5047536"/>
                      <a:gd name="connsiteX12" fmla="*/ 5023104 w 5023104"/>
                      <a:gd name="connsiteY12" fmla="*/ 1732987 h 5047536"/>
                      <a:gd name="connsiteX13" fmla="*/ 5023104 w 5023104"/>
                      <a:gd name="connsiteY13" fmla="*/ 2394775 h 5047536"/>
                      <a:gd name="connsiteX14" fmla="*/ 5023104 w 5023104"/>
                      <a:gd name="connsiteY14" fmla="*/ 2955613 h 5047536"/>
                      <a:gd name="connsiteX15" fmla="*/ 5023104 w 5023104"/>
                      <a:gd name="connsiteY15" fmla="*/ 3566925 h 5047536"/>
                      <a:gd name="connsiteX16" fmla="*/ 5023104 w 5023104"/>
                      <a:gd name="connsiteY16" fmla="*/ 4178238 h 5047536"/>
                      <a:gd name="connsiteX17" fmla="*/ 5023104 w 5023104"/>
                      <a:gd name="connsiteY17" fmla="*/ 5047536 h 5047536"/>
                      <a:gd name="connsiteX18" fmla="*/ 4615674 w 5023104"/>
                      <a:gd name="connsiteY18" fmla="*/ 5047536 h 5047536"/>
                      <a:gd name="connsiteX19" fmla="*/ 3957090 w 5023104"/>
                      <a:gd name="connsiteY19" fmla="*/ 5047536 h 5047536"/>
                      <a:gd name="connsiteX20" fmla="*/ 3298505 w 5023104"/>
                      <a:gd name="connsiteY20" fmla="*/ 5047536 h 5047536"/>
                      <a:gd name="connsiteX21" fmla="*/ 2891075 w 5023104"/>
                      <a:gd name="connsiteY21" fmla="*/ 5047536 h 5047536"/>
                      <a:gd name="connsiteX22" fmla="*/ 2433415 w 5023104"/>
                      <a:gd name="connsiteY22" fmla="*/ 5047536 h 5047536"/>
                      <a:gd name="connsiteX23" fmla="*/ 1925523 w 5023104"/>
                      <a:gd name="connsiteY23" fmla="*/ 5047536 h 5047536"/>
                      <a:gd name="connsiteX24" fmla="*/ 1266938 w 5023104"/>
                      <a:gd name="connsiteY24" fmla="*/ 5047536 h 5047536"/>
                      <a:gd name="connsiteX25" fmla="*/ 658585 w 5023104"/>
                      <a:gd name="connsiteY25" fmla="*/ 5047536 h 5047536"/>
                      <a:gd name="connsiteX26" fmla="*/ 0 w 5023104"/>
                      <a:gd name="connsiteY26" fmla="*/ 5047536 h 5047536"/>
                      <a:gd name="connsiteX27" fmla="*/ 0 w 5023104"/>
                      <a:gd name="connsiteY27" fmla="*/ 4385748 h 5047536"/>
                      <a:gd name="connsiteX28" fmla="*/ 0 w 5023104"/>
                      <a:gd name="connsiteY28" fmla="*/ 3925861 h 5047536"/>
                      <a:gd name="connsiteX29" fmla="*/ 0 w 5023104"/>
                      <a:gd name="connsiteY29" fmla="*/ 3314549 h 5047536"/>
                      <a:gd name="connsiteX30" fmla="*/ 0 w 5023104"/>
                      <a:gd name="connsiteY30" fmla="*/ 2905137 h 5047536"/>
                      <a:gd name="connsiteX31" fmla="*/ 0 w 5023104"/>
                      <a:gd name="connsiteY31" fmla="*/ 2445251 h 5047536"/>
                      <a:gd name="connsiteX32" fmla="*/ 0 w 5023104"/>
                      <a:gd name="connsiteY32" fmla="*/ 1985364 h 5047536"/>
                      <a:gd name="connsiteX33" fmla="*/ 0 w 5023104"/>
                      <a:gd name="connsiteY33" fmla="*/ 1525478 h 5047536"/>
                      <a:gd name="connsiteX34" fmla="*/ 0 w 5023104"/>
                      <a:gd name="connsiteY34" fmla="*/ 1015116 h 5047536"/>
                      <a:gd name="connsiteX35" fmla="*/ 0 w 5023104"/>
                      <a:gd name="connsiteY35" fmla="*/ 605704 h 5047536"/>
                      <a:gd name="connsiteX36" fmla="*/ 0 w 5023104"/>
                      <a:gd name="connsiteY36" fmla="*/ 0 h 504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23104" h="5047536" extrusionOk="0">
                        <a:moveTo>
                          <a:pt x="0" y="0"/>
                        </a:moveTo>
                        <a:cubicBezTo>
                          <a:pt x="132161" y="-33904"/>
                          <a:pt x="257958" y="20412"/>
                          <a:pt x="507892" y="0"/>
                        </a:cubicBezTo>
                        <a:cubicBezTo>
                          <a:pt x="757826" y="-20412"/>
                          <a:pt x="831739" y="54890"/>
                          <a:pt x="1015783" y="0"/>
                        </a:cubicBezTo>
                        <a:cubicBezTo>
                          <a:pt x="1199827" y="-54890"/>
                          <a:pt x="1413780" y="16348"/>
                          <a:pt x="1624137" y="0"/>
                        </a:cubicBezTo>
                        <a:cubicBezTo>
                          <a:pt x="1834494" y="-16348"/>
                          <a:pt x="2060187" y="76395"/>
                          <a:pt x="2282722" y="0"/>
                        </a:cubicBezTo>
                        <a:cubicBezTo>
                          <a:pt x="2505257" y="-76395"/>
                          <a:pt x="2708832" y="8320"/>
                          <a:pt x="2891075" y="0"/>
                        </a:cubicBezTo>
                        <a:cubicBezTo>
                          <a:pt x="3073318" y="-8320"/>
                          <a:pt x="3224654" y="51667"/>
                          <a:pt x="3398967" y="0"/>
                        </a:cubicBezTo>
                        <a:cubicBezTo>
                          <a:pt x="3573280" y="-51667"/>
                          <a:pt x="3646803" y="4699"/>
                          <a:pt x="3806397" y="0"/>
                        </a:cubicBezTo>
                        <a:cubicBezTo>
                          <a:pt x="3965991" y="-4699"/>
                          <a:pt x="4154714" y="64638"/>
                          <a:pt x="4364519" y="0"/>
                        </a:cubicBezTo>
                        <a:cubicBezTo>
                          <a:pt x="4574324" y="-64638"/>
                          <a:pt x="4726888" y="74896"/>
                          <a:pt x="5023104" y="0"/>
                        </a:cubicBezTo>
                        <a:cubicBezTo>
                          <a:pt x="5024495" y="198133"/>
                          <a:pt x="4984776" y="386678"/>
                          <a:pt x="5023104" y="510362"/>
                        </a:cubicBezTo>
                        <a:cubicBezTo>
                          <a:pt x="5061432" y="634046"/>
                          <a:pt x="4978810" y="818452"/>
                          <a:pt x="5023104" y="1121675"/>
                        </a:cubicBezTo>
                        <a:cubicBezTo>
                          <a:pt x="5067398" y="1424898"/>
                          <a:pt x="4973827" y="1576889"/>
                          <a:pt x="5023104" y="1732987"/>
                        </a:cubicBezTo>
                        <a:cubicBezTo>
                          <a:pt x="5072381" y="1889085"/>
                          <a:pt x="5015239" y="2079085"/>
                          <a:pt x="5023104" y="2394775"/>
                        </a:cubicBezTo>
                        <a:cubicBezTo>
                          <a:pt x="5030969" y="2710465"/>
                          <a:pt x="4970562" y="2815559"/>
                          <a:pt x="5023104" y="2955613"/>
                        </a:cubicBezTo>
                        <a:cubicBezTo>
                          <a:pt x="5075646" y="3095667"/>
                          <a:pt x="4991724" y="3438367"/>
                          <a:pt x="5023104" y="3566925"/>
                        </a:cubicBezTo>
                        <a:cubicBezTo>
                          <a:pt x="5054484" y="3695483"/>
                          <a:pt x="5016242" y="3916402"/>
                          <a:pt x="5023104" y="4178238"/>
                        </a:cubicBezTo>
                        <a:cubicBezTo>
                          <a:pt x="5029966" y="4440074"/>
                          <a:pt x="4935318" y="4793515"/>
                          <a:pt x="5023104" y="5047536"/>
                        </a:cubicBezTo>
                        <a:cubicBezTo>
                          <a:pt x="4866679" y="5095492"/>
                          <a:pt x="4754435" y="5023064"/>
                          <a:pt x="4615674" y="5047536"/>
                        </a:cubicBezTo>
                        <a:cubicBezTo>
                          <a:pt x="4476913" y="5072008"/>
                          <a:pt x="4122790" y="5013077"/>
                          <a:pt x="3957090" y="5047536"/>
                        </a:cubicBezTo>
                        <a:cubicBezTo>
                          <a:pt x="3791390" y="5081995"/>
                          <a:pt x="3621983" y="4987207"/>
                          <a:pt x="3298505" y="5047536"/>
                        </a:cubicBezTo>
                        <a:cubicBezTo>
                          <a:pt x="2975027" y="5107865"/>
                          <a:pt x="3033685" y="5016870"/>
                          <a:pt x="2891075" y="5047536"/>
                        </a:cubicBezTo>
                        <a:cubicBezTo>
                          <a:pt x="2748465" y="5078202"/>
                          <a:pt x="2600874" y="5027402"/>
                          <a:pt x="2433415" y="5047536"/>
                        </a:cubicBezTo>
                        <a:cubicBezTo>
                          <a:pt x="2265956" y="5067670"/>
                          <a:pt x="2126843" y="4991049"/>
                          <a:pt x="1925523" y="5047536"/>
                        </a:cubicBezTo>
                        <a:cubicBezTo>
                          <a:pt x="1724203" y="5104023"/>
                          <a:pt x="1570653" y="5018486"/>
                          <a:pt x="1266938" y="5047536"/>
                        </a:cubicBezTo>
                        <a:cubicBezTo>
                          <a:pt x="963223" y="5076586"/>
                          <a:pt x="941005" y="5045731"/>
                          <a:pt x="658585" y="5047536"/>
                        </a:cubicBezTo>
                        <a:cubicBezTo>
                          <a:pt x="376165" y="5049341"/>
                          <a:pt x="163856" y="5038723"/>
                          <a:pt x="0" y="5047536"/>
                        </a:cubicBezTo>
                        <a:cubicBezTo>
                          <a:pt x="-300" y="4781495"/>
                          <a:pt x="49429" y="4699174"/>
                          <a:pt x="0" y="4385748"/>
                        </a:cubicBezTo>
                        <a:cubicBezTo>
                          <a:pt x="-49429" y="4072322"/>
                          <a:pt x="45750" y="4115243"/>
                          <a:pt x="0" y="3925861"/>
                        </a:cubicBezTo>
                        <a:cubicBezTo>
                          <a:pt x="-45750" y="3736479"/>
                          <a:pt x="40011" y="3531158"/>
                          <a:pt x="0" y="3314549"/>
                        </a:cubicBezTo>
                        <a:cubicBezTo>
                          <a:pt x="-40011" y="3097940"/>
                          <a:pt x="9866" y="3024085"/>
                          <a:pt x="0" y="2905137"/>
                        </a:cubicBezTo>
                        <a:cubicBezTo>
                          <a:pt x="-9866" y="2786189"/>
                          <a:pt x="41368" y="2644180"/>
                          <a:pt x="0" y="2445251"/>
                        </a:cubicBezTo>
                        <a:cubicBezTo>
                          <a:pt x="-41368" y="2246322"/>
                          <a:pt x="13607" y="2158435"/>
                          <a:pt x="0" y="1985364"/>
                        </a:cubicBezTo>
                        <a:cubicBezTo>
                          <a:pt x="-13607" y="1812293"/>
                          <a:pt x="22676" y="1738976"/>
                          <a:pt x="0" y="1525478"/>
                        </a:cubicBezTo>
                        <a:cubicBezTo>
                          <a:pt x="-22676" y="1311980"/>
                          <a:pt x="24567" y="1211769"/>
                          <a:pt x="0" y="1015116"/>
                        </a:cubicBezTo>
                        <a:cubicBezTo>
                          <a:pt x="-24567" y="818463"/>
                          <a:pt x="26708" y="751237"/>
                          <a:pt x="0" y="605704"/>
                        </a:cubicBezTo>
                        <a:cubicBezTo>
                          <a:pt x="-26708" y="460171"/>
                          <a:pt x="65560" y="123645"/>
                          <a:pt x="0" y="0"/>
                        </a:cubicBezTo>
                        <a:close/>
                      </a:path>
                    </a:pathLst>
                  </a:custGeom>
                  <ask:type>
                    <ask:lineSketchNone/>
                  </ask:type>
                </ask:lineSketchStyleProps>
              </a:ext>
            </a:extLst>
          </a:ln>
        </p:spPr>
        <p:txBody>
          <a:bodyPr wrap="square">
            <a:spAutoFit/>
          </a:bodyPr>
          <a:lstStyle/>
          <a:p>
            <a:r>
              <a:rPr lang="it-IT" sz="1500" b="1" u="sng" dirty="0">
                <a:solidFill>
                  <a:srgbClr val="002060"/>
                </a:solidFill>
                <a:latin typeface="Arial" panose="020B0604020202020204" pitchFamily="34" charset="0"/>
                <a:cs typeface="Arial" panose="020B0604020202020204" pitchFamily="34" charset="0"/>
              </a:rPr>
              <a:t>Attività Fisica</a:t>
            </a:r>
          </a:p>
          <a:p>
            <a:pPr>
              <a:buFont typeface="+mj-lt"/>
              <a:buAutoNum type="arabicPeriod"/>
            </a:pPr>
            <a:r>
              <a:rPr lang="it-IT" sz="1500" b="1" dirty="0">
                <a:solidFill>
                  <a:srgbClr val="002060"/>
                </a:solidFill>
                <a:latin typeface="Arial" panose="020B0604020202020204" pitchFamily="34" charset="0"/>
                <a:cs typeface="Arial" panose="020B0604020202020204" pitchFamily="34" charset="0"/>
              </a:rPr>
              <a:t>Tipo di Attività</a:t>
            </a:r>
            <a:r>
              <a:rPr lang="it-IT" sz="1500" dirty="0">
                <a:solidFill>
                  <a:srgbClr val="002060"/>
                </a:solidFill>
                <a:latin typeface="Arial" panose="020B0604020202020204" pitchFamily="34" charset="0"/>
                <a:cs typeface="Arial" panose="020B0604020202020204" pitchFamily="34" charset="0"/>
              </a:rPr>
              <a:t>: Camminata, corsa, ciclismo, nuoto, ecc.</a:t>
            </a:r>
          </a:p>
          <a:p>
            <a:pPr>
              <a:buFont typeface="+mj-lt"/>
              <a:buAutoNum type="arabicPeriod"/>
            </a:pPr>
            <a:r>
              <a:rPr lang="it-IT" sz="1500" b="1" dirty="0">
                <a:solidFill>
                  <a:srgbClr val="002060"/>
                </a:solidFill>
                <a:latin typeface="Arial" panose="020B0604020202020204" pitchFamily="34" charset="0"/>
                <a:cs typeface="Arial" panose="020B0604020202020204" pitchFamily="34" charset="0"/>
              </a:rPr>
              <a:t>Durata dell'Attività</a:t>
            </a:r>
            <a:r>
              <a:rPr lang="it-IT" sz="1500" dirty="0">
                <a:solidFill>
                  <a:srgbClr val="002060"/>
                </a:solidFill>
                <a:latin typeface="Arial" panose="020B0604020202020204" pitchFamily="34" charset="0"/>
                <a:cs typeface="Arial" panose="020B0604020202020204" pitchFamily="34" charset="0"/>
              </a:rPr>
              <a:t>: Tempo totale dedicato a una specifica attività.</a:t>
            </a:r>
          </a:p>
          <a:p>
            <a:pPr>
              <a:buFont typeface="+mj-lt"/>
              <a:buAutoNum type="arabicPeriod"/>
            </a:pPr>
            <a:r>
              <a:rPr lang="it-IT" sz="1500" b="1" dirty="0">
                <a:solidFill>
                  <a:srgbClr val="002060"/>
                </a:solidFill>
                <a:latin typeface="Arial" panose="020B0604020202020204" pitchFamily="34" charset="0"/>
                <a:cs typeface="Arial" panose="020B0604020202020204" pitchFamily="34" charset="0"/>
              </a:rPr>
              <a:t>Calorie Bruciate</a:t>
            </a:r>
            <a:r>
              <a:rPr lang="it-IT" sz="1500" dirty="0">
                <a:solidFill>
                  <a:srgbClr val="002060"/>
                </a:solidFill>
                <a:latin typeface="Arial" panose="020B0604020202020204" pitchFamily="34" charset="0"/>
                <a:cs typeface="Arial" panose="020B0604020202020204" pitchFamily="34" charset="0"/>
              </a:rPr>
              <a:t>: Calorie totali bruciate durante un'attività.</a:t>
            </a:r>
          </a:p>
          <a:p>
            <a:pPr>
              <a:buFont typeface="+mj-lt"/>
              <a:buAutoNum type="arabicPeriod"/>
            </a:pPr>
            <a:r>
              <a:rPr lang="it-IT" sz="1500" b="1" dirty="0">
                <a:solidFill>
                  <a:srgbClr val="002060"/>
                </a:solidFill>
                <a:latin typeface="Arial" panose="020B0604020202020204" pitchFamily="34" charset="0"/>
                <a:cs typeface="Arial" panose="020B0604020202020204" pitchFamily="34" charset="0"/>
              </a:rPr>
              <a:t>Distanza Percorsa</a:t>
            </a:r>
            <a:r>
              <a:rPr lang="it-IT" sz="1500" dirty="0">
                <a:solidFill>
                  <a:srgbClr val="002060"/>
                </a:solidFill>
                <a:latin typeface="Arial" panose="020B0604020202020204" pitchFamily="34" charset="0"/>
                <a:cs typeface="Arial" panose="020B0604020202020204" pitchFamily="34" charset="0"/>
              </a:rPr>
              <a:t>: Distanza totale coperta durante un'attività.</a:t>
            </a:r>
          </a:p>
          <a:p>
            <a:pPr>
              <a:buFont typeface="+mj-lt"/>
              <a:buAutoNum type="arabicPeriod"/>
            </a:pPr>
            <a:r>
              <a:rPr lang="it-IT" sz="1500" b="1" dirty="0">
                <a:solidFill>
                  <a:srgbClr val="002060"/>
                </a:solidFill>
                <a:latin typeface="Arial" panose="020B0604020202020204" pitchFamily="34" charset="0"/>
                <a:cs typeface="Arial" panose="020B0604020202020204" pitchFamily="34" charset="0"/>
              </a:rPr>
              <a:t>Velocità</a:t>
            </a:r>
            <a:r>
              <a:rPr lang="it-IT" sz="1500" dirty="0">
                <a:solidFill>
                  <a:srgbClr val="002060"/>
                </a:solidFill>
                <a:latin typeface="Arial" panose="020B0604020202020204" pitchFamily="34" charset="0"/>
                <a:cs typeface="Arial" panose="020B0604020202020204" pitchFamily="34" charset="0"/>
              </a:rPr>
              <a:t>: Velocità media e massima durante un'attività.</a:t>
            </a:r>
          </a:p>
          <a:p>
            <a:pPr>
              <a:buFont typeface="+mj-lt"/>
              <a:buAutoNum type="arabicPeriod"/>
            </a:pPr>
            <a:r>
              <a:rPr lang="it-IT" sz="1500" b="1" dirty="0">
                <a:solidFill>
                  <a:srgbClr val="002060"/>
                </a:solidFill>
                <a:latin typeface="Arial" panose="020B0604020202020204" pitchFamily="34" charset="0"/>
                <a:cs typeface="Arial" panose="020B0604020202020204" pitchFamily="34" charset="0"/>
              </a:rPr>
              <a:t>Passi</a:t>
            </a:r>
            <a:r>
              <a:rPr lang="it-IT" sz="1500" dirty="0">
                <a:solidFill>
                  <a:srgbClr val="002060"/>
                </a:solidFill>
                <a:latin typeface="Arial" panose="020B0604020202020204" pitchFamily="34" charset="0"/>
                <a:cs typeface="Arial" panose="020B0604020202020204" pitchFamily="34" charset="0"/>
              </a:rPr>
              <a:t>: Numero di passi compiuti.</a:t>
            </a:r>
          </a:p>
        </p:txBody>
      </p:sp>
      <p:sp>
        <p:nvSpPr>
          <p:cNvPr id="4" name="CasellaDiTesto 6">
            <a:extLst>
              <a:ext uri="{FF2B5EF4-FFF2-40B4-BE49-F238E27FC236}">
                <a16:creationId xmlns:a16="http://schemas.microsoft.com/office/drawing/2014/main" xmlns="" id="{3F43064B-2D80-3BDF-96AD-1751D1D46338}"/>
              </a:ext>
            </a:extLst>
          </p:cNvPr>
          <p:cNvSpPr txBox="1"/>
          <p:nvPr/>
        </p:nvSpPr>
        <p:spPr>
          <a:xfrm>
            <a:off x="5743852" y="1953339"/>
            <a:ext cx="6290414" cy="4016484"/>
          </a:xfrm>
          <a:prstGeom prst="rect">
            <a:avLst/>
          </a:prstGeom>
          <a:solidFill>
            <a:schemeClr val="accent4">
              <a:lumMod val="20000"/>
              <a:lumOff val="80000"/>
            </a:schemeClr>
          </a:solidFill>
          <a:ln w="38100">
            <a:solidFill>
              <a:srgbClr val="0070C0"/>
            </a:solidFill>
          </a:ln>
        </p:spPr>
        <p:txBody>
          <a:bodyPr wrap="square">
            <a:spAutoFit/>
          </a:bodyPr>
          <a:lstStyle/>
          <a:p>
            <a:r>
              <a:rPr lang="it-IT" sz="1500" b="1" u="sng" dirty="0">
                <a:solidFill>
                  <a:srgbClr val="002060"/>
                </a:solidFill>
                <a:latin typeface="Arial" panose="020B0604020202020204" pitchFamily="34" charset="0"/>
                <a:cs typeface="Arial" panose="020B0604020202020204" pitchFamily="34" charset="0"/>
              </a:rPr>
              <a:t>Parametri Vitali</a:t>
            </a:r>
          </a:p>
          <a:p>
            <a:r>
              <a:rPr lang="it-IT" sz="1500" b="1" dirty="0">
                <a:solidFill>
                  <a:srgbClr val="002060"/>
                </a:solidFill>
                <a:latin typeface="Arial" panose="020B0604020202020204" pitchFamily="34" charset="0"/>
                <a:cs typeface="Arial" panose="020B0604020202020204" pitchFamily="34" charset="0"/>
              </a:rPr>
              <a:t>7.Peso</a:t>
            </a:r>
            <a:r>
              <a:rPr lang="it-IT" sz="1500" dirty="0">
                <a:solidFill>
                  <a:srgbClr val="002060"/>
                </a:solidFill>
                <a:latin typeface="Arial" panose="020B0604020202020204" pitchFamily="34" charset="0"/>
                <a:cs typeface="Arial" panose="020B0604020202020204" pitchFamily="34" charset="0"/>
              </a:rPr>
              <a:t>: Il peso corporeo può essere registrato manualmente dall'utente, ma non viene misurato automaticamente dallo smartphone.</a:t>
            </a:r>
          </a:p>
          <a:p>
            <a:endParaRPr lang="it-IT" sz="1500" dirty="0">
              <a:solidFill>
                <a:srgbClr val="002060"/>
              </a:solidFill>
              <a:latin typeface="Arial" panose="020B0604020202020204" pitchFamily="34" charset="0"/>
              <a:cs typeface="Arial" panose="020B0604020202020204" pitchFamily="34" charset="0"/>
            </a:endParaRPr>
          </a:p>
          <a:p>
            <a:r>
              <a:rPr lang="it-IT" sz="1500" b="1" u="sng" dirty="0">
                <a:solidFill>
                  <a:srgbClr val="002060"/>
                </a:solidFill>
                <a:latin typeface="Arial" panose="020B0604020202020204" pitchFamily="34" charset="0"/>
                <a:cs typeface="Arial" panose="020B0604020202020204" pitchFamily="34" charset="0"/>
              </a:rPr>
              <a:t>Sonno</a:t>
            </a:r>
          </a:p>
          <a:p>
            <a:r>
              <a:rPr lang="it-IT" sz="1500" b="1" dirty="0">
                <a:solidFill>
                  <a:srgbClr val="002060"/>
                </a:solidFill>
                <a:latin typeface="Arial" panose="020B0604020202020204" pitchFamily="34" charset="0"/>
                <a:cs typeface="Arial" panose="020B0604020202020204" pitchFamily="34" charset="0"/>
              </a:rPr>
              <a:t>8.Durata del Sonno</a:t>
            </a:r>
            <a:r>
              <a:rPr lang="it-IT" sz="1500" dirty="0">
                <a:solidFill>
                  <a:srgbClr val="002060"/>
                </a:solidFill>
                <a:latin typeface="Arial" panose="020B0604020202020204" pitchFamily="34" charset="0"/>
                <a:cs typeface="Arial" panose="020B0604020202020204" pitchFamily="34" charset="0"/>
              </a:rPr>
              <a:t>: Monitoraggio dei periodi di inattività del telefono, se posizionato vicino all'utente durante la notte.</a:t>
            </a:r>
          </a:p>
          <a:p>
            <a:pPr>
              <a:buFont typeface="+mj-lt"/>
              <a:buAutoNum type="arabicPeriod" startAt="7"/>
            </a:pPr>
            <a:endParaRPr lang="it-IT" sz="1500" dirty="0">
              <a:solidFill>
                <a:srgbClr val="002060"/>
              </a:solidFill>
              <a:latin typeface="Arial" panose="020B0604020202020204" pitchFamily="34" charset="0"/>
              <a:cs typeface="Arial" panose="020B0604020202020204" pitchFamily="34" charset="0"/>
            </a:endParaRPr>
          </a:p>
          <a:p>
            <a:r>
              <a:rPr lang="it-IT" sz="1500" b="1" u="sng" dirty="0">
                <a:solidFill>
                  <a:srgbClr val="002060"/>
                </a:solidFill>
                <a:latin typeface="Arial" panose="020B0604020202020204" pitchFamily="34" charset="0"/>
                <a:cs typeface="Arial" panose="020B0604020202020204" pitchFamily="34" charset="0"/>
              </a:rPr>
              <a:t>Nutrizione</a:t>
            </a:r>
          </a:p>
          <a:p>
            <a:r>
              <a:rPr lang="it-IT" sz="1500" b="1" dirty="0">
                <a:solidFill>
                  <a:srgbClr val="002060"/>
                </a:solidFill>
                <a:latin typeface="Arial" panose="020B0604020202020204" pitchFamily="34" charset="0"/>
                <a:cs typeface="Arial" panose="020B0604020202020204" pitchFamily="34" charset="0"/>
              </a:rPr>
              <a:t>9.Assunzione di Calorie e Macronutrienti</a:t>
            </a:r>
            <a:r>
              <a:rPr lang="it-IT" sz="1500" dirty="0">
                <a:solidFill>
                  <a:srgbClr val="002060"/>
                </a:solidFill>
                <a:latin typeface="Arial" panose="020B0604020202020204" pitchFamily="34" charset="0"/>
                <a:cs typeface="Arial" panose="020B0604020202020204" pitchFamily="34" charset="0"/>
              </a:rPr>
              <a:t>: Registrati manualmente dall'utente tramite apposite funzioni.</a:t>
            </a:r>
          </a:p>
          <a:p>
            <a:pPr>
              <a:buFont typeface="+mj-lt"/>
              <a:buAutoNum type="arabicPeriod" startAt="8"/>
            </a:pPr>
            <a:endParaRPr lang="it-IT" sz="1500" dirty="0">
              <a:solidFill>
                <a:srgbClr val="002060"/>
              </a:solidFill>
              <a:latin typeface="Arial" panose="020B0604020202020204" pitchFamily="34" charset="0"/>
              <a:cs typeface="Arial" panose="020B0604020202020204" pitchFamily="34" charset="0"/>
            </a:endParaRPr>
          </a:p>
          <a:p>
            <a:r>
              <a:rPr lang="it-IT" sz="1500" b="1" u="sng" dirty="0">
                <a:solidFill>
                  <a:srgbClr val="002060"/>
                </a:solidFill>
                <a:latin typeface="Arial" panose="020B0604020202020204" pitchFamily="34" charset="0"/>
                <a:cs typeface="Arial" panose="020B0604020202020204" pitchFamily="34" charset="0"/>
              </a:rPr>
              <a:t>Posizione e Movimento</a:t>
            </a:r>
          </a:p>
          <a:p>
            <a:r>
              <a:rPr lang="it-IT" sz="1500" b="1" dirty="0">
                <a:solidFill>
                  <a:srgbClr val="002060"/>
                </a:solidFill>
                <a:latin typeface="Arial" panose="020B0604020202020204" pitchFamily="34" charset="0"/>
                <a:cs typeface="Arial" panose="020B0604020202020204" pitchFamily="34" charset="0"/>
              </a:rPr>
              <a:t>10.Tracciamento GPS</a:t>
            </a:r>
            <a:r>
              <a:rPr lang="it-IT" sz="1500" dirty="0">
                <a:solidFill>
                  <a:srgbClr val="002060"/>
                </a:solidFill>
                <a:latin typeface="Arial" panose="020B0604020202020204" pitchFamily="34" charset="0"/>
                <a:cs typeface="Arial" panose="020B0604020202020204" pitchFamily="34" charset="0"/>
              </a:rPr>
              <a:t>: Percorsi e localizzazione tramite GPS per attività all'aperto come camminata, corsa e ciclismo.</a:t>
            </a:r>
          </a:p>
          <a:p>
            <a:r>
              <a:rPr lang="it-IT" sz="1500" b="1" dirty="0">
                <a:solidFill>
                  <a:srgbClr val="002060"/>
                </a:solidFill>
                <a:latin typeface="Arial" panose="020B0604020202020204" pitchFamily="34" charset="0"/>
                <a:cs typeface="Arial" panose="020B0604020202020204" pitchFamily="34" charset="0"/>
              </a:rPr>
              <a:t>11.Altitudine</a:t>
            </a:r>
            <a:r>
              <a:rPr lang="it-IT" sz="1500" dirty="0">
                <a:solidFill>
                  <a:srgbClr val="002060"/>
                </a:solidFill>
                <a:latin typeface="Arial" panose="020B0604020202020204" pitchFamily="34" charset="0"/>
                <a:cs typeface="Arial" panose="020B0604020202020204" pitchFamily="34" charset="0"/>
              </a:rPr>
              <a:t>: Informazioni sull'altitudine durante le attività all'aperto, basate sui dati GPS.</a:t>
            </a:r>
          </a:p>
        </p:txBody>
      </p:sp>
    </p:spTree>
    <p:extLst>
      <p:ext uri="{BB962C8B-B14F-4D97-AF65-F5344CB8AC3E}">
        <p14:creationId xmlns:p14="http://schemas.microsoft.com/office/powerpoint/2010/main" xmlns="" val="308678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EC8AC98-3D4A-E518-2060-ACA0F52C6702}"/>
              </a:ext>
            </a:extLst>
          </p:cNvPr>
          <p:cNvSpPr txBox="1">
            <a:spLocks/>
          </p:cNvSpPr>
          <p:nvPr/>
        </p:nvSpPr>
        <p:spPr>
          <a:xfrm>
            <a:off x="3903784" y="1078523"/>
            <a:ext cx="7818722" cy="10718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it-IT" sz="2800" dirty="0">
                <a:solidFill>
                  <a:srgbClr val="FF0000"/>
                </a:solidFill>
                <a:latin typeface="Arial" panose="020B0604020202020204" pitchFamily="34" charset="0"/>
                <a:cs typeface="Arial" panose="020B0604020202020204" pitchFamily="34" charset="0"/>
              </a:rPr>
              <a:t>Decadimento cognitivo, riduzione della memoria</a:t>
            </a:r>
          </a:p>
          <a:p>
            <a:pPr algn="ctr">
              <a:lnSpc>
                <a:spcPct val="100000"/>
              </a:lnSpc>
            </a:pPr>
            <a:r>
              <a:rPr lang="it-IT" sz="2800" dirty="0">
                <a:solidFill>
                  <a:srgbClr val="FF0000"/>
                </a:solidFill>
                <a:latin typeface="Arial" panose="020B0604020202020204" pitchFamily="34" charset="0"/>
                <a:cs typeface="Arial" panose="020B0604020202020204" pitchFamily="34" charset="0"/>
              </a:rPr>
              <a:t>Il </a:t>
            </a:r>
            <a:r>
              <a:rPr lang="it-IT" sz="2800" dirty="0" err="1">
                <a:solidFill>
                  <a:srgbClr val="FF0000"/>
                </a:solidFill>
                <a:latin typeface="Arial" panose="020B0604020202020204" pitchFamily="34" charset="0"/>
                <a:cs typeface="Arial" panose="020B0604020202020204" pitchFamily="34" charset="0"/>
              </a:rPr>
              <a:t>Wandering</a:t>
            </a:r>
            <a:r>
              <a:rPr lang="it-IT" sz="2800" dirty="0">
                <a:solidFill>
                  <a:srgbClr val="FF0000"/>
                </a:solidFill>
                <a:latin typeface="Arial" panose="020B0604020202020204" pitchFamily="34" charset="0"/>
                <a:cs typeface="Arial" panose="020B0604020202020204" pitchFamily="34" charset="0"/>
              </a:rPr>
              <a:t> Recognition</a:t>
            </a:r>
            <a:endParaRPr lang="en-US" sz="2800" dirty="0">
              <a:solidFill>
                <a:srgbClr val="FF0000"/>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6135" y="1195754"/>
            <a:ext cx="4375288" cy="5187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egnaposto testo 2">
            <a:extLst>
              <a:ext uri="{FF2B5EF4-FFF2-40B4-BE49-F238E27FC236}">
                <a16:creationId xmlns:a16="http://schemas.microsoft.com/office/drawing/2014/main" xmlns="" id="{243A8FEA-2667-7C68-A8D4-4C95448886AD}"/>
              </a:ext>
            </a:extLst>
          </p:cNvPr>
          <p:cNvSpPr txBox="1">
            <a:spLocks/>
          </p:cNvSpPr>
          <p:nvPr/>
        </p:nvSpPr>
        <p:spPr>
          <a:xfrm>
            <a:off x="4700638" y="2440549"/>
            <a:ext cx="6272784" cy="2565646"/>
          </a:xfrm>
          <a:prstGeom prst="rect">
            <a:avLst/>
          </a:prstGeom>
        </p:spPr>
        <p:txBody>
          <a:bodyPr vert="horz" lIns="91440" tIns="45720" rIns="91440" bIns="45720" rtlCol="0" anchor="ctr">
            <a:normAutofit lnSpcReduction="10000"/>
          </a:bodyP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228600">
              <a:lnSpc>
                <a:spcPct val="150000"/>
              </a:lnSpc>
              <a:buFont typeface="Arial" panose="020B0604020202020204" pitchFamily="34" charset="0"/>
              <a:buChar char="•"/>
            </a:pPr>
            <a:r>
              <a:rPr lang="it-IT" sz="1600" b="1" dirty="0">
                <a:solidFill>
                  <a:srgbClr val="002060"/>
                </a:solidFill>
                <a:latin typeface="Arial" panose="020B0604020202020204" pitchFamily="34" charset="0"/>
                <a:cs typeface="Arial" panose="020B0604020202020204" pitchFamily="34" charset="0"/>
              </a:rPr>
              <a:t>Modulo "With Knowledge</a:t>
            </a:r>
            <a:r>
              <a:rPr lang="it-IT" sz="1600" dirty="0">
                <a:solidFill>
                  <a:srgbClr val="002060"/>
                </a:solidFill>
                <a:latin typeface="Arial" panose="020B0604020202020204" pitchFamily="34" charset="0"/>
                <a:cs typeface="Arial" panose="020B0604020202020204" pitchFamily="34" charset="0"/>
              </a:rPr>
              <a:t>": grazie ad un algoritmo di similarità chiamato C-SIM, permette di determinare se l'utente sta percorrendo uno dei percorsi precedentemente inseriti (o simili)
</a:t>
            </a:r>
            <a:r>
              <a:rPr lang="it-IT" sz="1600" b="1" dirty="0">
                <a:solidFill>
                  <a:srgbClr val="002060"/>
                </a:solidFill>
                <a:latin typeface="Arial" panose="020B0604020202020204" pitchFamily="34" charset="0"/>
                <a:cs typeface="Arial" panose="020B0604020202020204" pitchFamily="34" charset="0"/>
              </a:rPr>
              <a:t>Modulo "Without Knowledge</a:t>
            </a:r>
            <a:r>
              <a:rPr lang="it-IT" sz="1600" dirty="0">
                <a:solidFill>
                  <a:srgbClr val="002060"/>
                </a:solidFill>
                <a:latin typeface="Arial" panose="020B0604020202020204" pitchFamily="34" charset="0"/>
                <a:cs typeface="Arial" panose="020B0604020202020204" pitchFamily="34" charset="0"/>
              </a:rPr>
              <a:t>": senza la conoscenza dei percorsi usuali, è in grado di rilevare anomalie nel percorso 
</a:t>
            </a:r>
            <a:r>
              <a:rPr lang="it-IT" sz="1600" b="1" dirty="0">
                <a:solidFill>
                  <a:srgbClr val="002060"/>
                </a:solidFill>
                <a:latin typeface="Arial" panose="020B0604020202020204" pitchFamily="34" charset="0"/>
                <a:cs typeface="Arial" panose="020B0604020202020204" pitchFamily="34" charset="0"/>
              </a:rPr>
              <a:t>Modulo "Anomalie orarie"</a:t>
            </a:r>
            <a:r>
              <a:rPr lang="it-IT" sz="1600" dirty="0">
                <a:solidFill>
                  <a:srgbClr val="002060"/>
                </a:solidFill>
                <a:latin typeface="Arial" panose="020B0604020202020204" pitchFamily="34" charset="0"/>
                <a:cs typeface="Arial" panose="020B0604020202020204" pitchFamily="34" charset="0"/>
              </a:rPr>
              <a:t>:</a:t>
            </a:r>
            <a:r>
              <a:rPr lang="it-IT" sz="1600" b="1" dirty="0">
                <a:solidFill>
                  <a:srgbClr val="002060"/>
                </a:solidFill>
                <a:latin typeface="Arial" panose="020B0604020202020204" pitchFamily="34" charset="0"/>
                <a:cs typeface="Arial" panose="020B0604020202020204" pitchFamily="34" charset="0"/>
              </a:rPr>
              <a:t> </a:t>
            </a:r>
            <a:r>
              <a:rPr lang="it-IT" sz="1600" dirty="0">
                <a:solidFill>
                  <a:srgbClr val="002060"/>
                </a:solidFill>
                <a:latin typeface="Arial" panose="020B0604020202020204" pitchFamily="34" charset="0"/>
                <a:cs typeface="Arial" panose="020B0604020202020204" pitchFamily="34" charset="0"/>
              </a:rPr>
              <a:t>attiva l'allarme se l'individuo, oltre il limite di tempo preimpostato, è fuori casa.</a:t>
            </a:r>
            <a:endParaRPr lang="en-US" sz="1600" dirty="0">
              <a:solidFill>
                <a:srgbClr val="002060"/>
              </a:solidFill>
              <a:latin typeface="Arial" panose="020B0604020202020204" pitchFamily="34" charset="0"/>
              <a:cs typeface="Arial" panose="020B0604020202020204" pitchFamily="34" charset="0"/>
            </a:endParaRPr>
          </a:p>
        </p:txBody>
      </p:sp>
      <p:sp>
        <p:nvSpPr>
          <p:cNvPr id="7" name="CasellaDiTesto 3">
            <a:extLst>
              <a:ext uri="{FF2B5EF4-FFF2-40B4-BE49-F238E27FC236}">
                <a16:creationId xmlns:a16="http://schemas.microsoft.com/office/drawing/2014/main" xmlns="" id="{CFF007CE-9C53-6C55-65CE-5CE0A93B8697}"/>
              </a:ext>
            </a:extLst>
          </p:cNvPr>
          <p:cNvSpPr txBox="1"/>
          <p:nvPr/>
        </p:nvSpPr>
        <p:spPr>
          <a:xfrm>
            <a:off x="4173125" y="5428814"/>
            <a:ext cx="7324079" cy="861774"/>
          </a:xfrm>
          <a:prstGeom prst="rect">
            <a:avLst/>
          </a:prstGeom>
          <a:noFill/>
        </p:spPr>
        <p:txBody>
          <a:bodyPr wrap="square">
            <a:spAutoFit/>
          </a:bodyPr>
          <a:lstStyle/>
          <a:p>
            <a:pPr algn="just"/>
            <a:r>
              <a:rPr lang="it-IT" sz="1200" b="0" i="1" u="none" strike="noStrike" dirty="0">
                <a:solidFill>
                  <a:schemeClr val="tx1">
                    <a:lumMod val="65000"/>
                    <a:lumOff val="35000"/>
                  </a:schemeClr>
                </a:solidFill>
                <a:effectLst/>
                <a:latin typeface="Arial" panose="020B0604020202020204" pitchFamily="34" charset="0"/>
                <a:cs typeface="Arial" panose="020B0604020202020204" pitchFamily="34" charset="0"/>
              </a:rPr>
              <a:t>Progetto VISAD: Vivere Meglio: Soluzioni Innovative per l'Assistenza Sanitaria a Domicilio,  Progetto Codice identificativo ECS00000017 dal titolo THE” – </a:t>
            </a:r>
            <a:r>
              <a:rPr lang="it-IT" sz="1200" b="0" i="1" u="none" strike="noStrike" dirty="0" err="1">
                <a:solidFill>
                  <a:schemeClr val="tx1">
                    <a:lumMod val="65000"/>
                    <a:lumOff val="35000"/>
                  </a:schemeClr>
                </a:solidFill>
                <a:effectLst/>
                <a:latin typeface="Arial" panose="020B0604020202020204" pitchFamily="34" charset="0"/>
                <a:cs typeface="Arial" panose="020B0604020202020204" pitchFamily="34" charset="0"/>
              </a:rPr>
              <a:t>Tuscany</a:t>
            </a:r>
            <a:r>
              <a:rPr lang="it-IT" sz="1200" i="1" dirty="0">
                <a:solidFill>
                  <a:schemeClr val="tx1">
                    <a:lumMod val="65000"/>
                    <a:lumOff val="35000"/>
                  </a:schemeClr>
                </a:solidFill>
                <a:latin typeface="Arial" panose="020B0604020202020204" pitchFamily="34" charset="0"/>
                <a:cs typeface="Arial" panose="020B0604020202020204" pitchFamily="34" charset="0"/>
              </a:rPr>
              <a:t> </a:t>
            </a:r>
            <a:r>
              <a:rPr lang="it-IT" sz="1200" b="0" i="1" u="none" strike="noStrike" dirty="0">
                <a:solidFill>
                  <a:schemeClr val="tx1">
                    <a:lumMod val="65000"/>
                    <a:lumOff val="35000"/>
                  </a:schemeClr>
                </a:solidFill>
                <a:effectLst/>
                <a:latin typeface="Arial" panose="020B0604020202020204" pitchFamily="34" charset="0"/>
                <a:cs typeface="Arial" panose="020B0604020202020204" pitchFamily="34" charset="0"/>
              </a:rPr>
              <a:t>Health </a:t>
            </a:r>
            <a:r>
              <a:rPr lang="it-IT" sz="1200" b="0" i="1" u="none" strike="noStrike" dirty="0" err="1">
                <a:solidFill>
                  <a:schemeClr val="tx1">
                    <a:lumMod val="65000"/>
                    <a:lumOff val="35000"/>
                  </a:schemeClr>
                </a:solidFill>
                <a:effectLst/>
                <a:latin typeface="Arial" panose="020B0604020202020204" pitchFamily="34" charset="0"/>
                <a:cs typeface="Arial" panose="020B0604020202020204" pitchFamily="34" charset="0"/>
              </a:rPr>
              <a:t>Ecosystem</a:t>
            </a:r>
            <a:r>
              <a:rPr lang="it-IT" sz="1200" b="0" i="1" u="none" strike="noStrike" dirty="0">
                <a:solidFill>
                  <a:schemeClr val="tx1">
                    <a:lumMod val="65000"/>
                    <a:lumOff val="35000"/>
                  </a:schemeClr>
                </a:solidFill>
                <a:effectLst/>
                <a:latin typeface="Arial" panose="020B0604020202020204" pitchFamily="34" charset="0"/>
                <a:cs typeface="Arial" panose="020B0604020202020204" pitchFamily="34" charset="0"/>
              </a:rPr>
              <a:t>- </a:t>
            </a:r>
            <a:r>
              <a:rPr lang="it-IT" sz="1200" b="0" i="1" u="none" strike="noStrike" dirty="0" err="1">
                <a:solidFill>
                  <a:schemeClr val="tx1">
                    <a:lumMod val="65000"/>
                    <a:lumOff val="35000"/>
                  </a:schemeClr>
                </a:solidFill>
                <a:effectLst/>
                <a:latin typeface="Arial" panose="020B0604020202020204" pitchFamily="34" charset="0"/>
                <a:cs typeface="Arial" panose="020B0604020202020204" pitchFamily="34" charset="0"/>
              </a:rPr>
              <a:t>Spoke</a:t>
            </a:r>
            <a:r>
              <a:rPr lang="it-IT" sz="1200" b="0" i="1" u="none" strike="noStrike" dirty="0">
                <a:solidFill>
                  <a:schemeClr val="tx1">
                    <a:lumMod val="65000"/>
                    <a:lumOff val="35000"/>
                  </a:schemeClr>
                </a:solidFill>
                <a:effectLst/>
                <a:latin typeface="Arial" panose="020B0604020202020204" pitchFamily="34" charset="0"/>
                <a:cs typeface="Arial" panose="020B0604020202020204" pitchFamily="34" charset="0"/>
              </a:rPr>
              <a:t> 10 CUP J13C22000420001 nell’ambito del PNRR, Missione 4 “Istruzione e Ricerca”</a:t>
            </a:r>
            <a:endParaRPr lang="it-IT" sz="1200" i="1" dirty="0">
              <a:solidFill>
                <a:schemeClr val="tx1">
                  <a:lumMod val="65000"/>
                  <a:lumOff val="35000"/>
                </a:schemeClr>
              </a:solidFill>
              <a:latin typeface="Arial" panose="020B0604020202020204" pitchFamily="34" charset="0"/>
              <a:cs typeface="Arial" panose="020B0604020202020204" pitchFamily="34" charset="0"/>
            </a:endParaRPr>
          </a:p>
          <a:p>
            <a:pPr algn="just"/>
            <a:r>
              <a:rPr lang="it-IT" sz="1400" b="0" i="1" u="none" strike="noStrike" dirty="0">
                <a:effectLst/>
                <a:latin typeface="Calibri" panose="020F0502020204030204" pitchFamily="34" charset="0"/>
              </a:rPr>
              <a:t> </a:t>
            </a:r>
            <a:endParaRPr lang="it-IT" sz="1400" i="1" dirty="0"/>
          </a:p>
        </p:txBody>
      </p:sp>
    </p:spTree>
    <p:extLst>
      <p:ext uri="{BB962C8B-B14F-4D97-AF65-F5344CB8AC3E}">
        <p14:creationId xmlns:p14="http://schemas.microsoft.com/office/powerpoint/2010/main" xmlns="" val="3890040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DE2FB8D-7C99-B591-086A-772539B25544}"/>
              </a:ext>
            </a:extLst>
          </p:cNvPr>
          <p:cNvSpPr txBox="1">
            <a:spLocks/>
          </p:cNvSpPr>
          <p:nvPr/>
        </p:nvSpPr>
        <p:spPr>
          <a:xfrm>
            <a:off x="3493463" y="1140001"/>
            <a:ext cx="5509855" cy="10292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dirty="0">
                <a:solidFill>
                  <a:srgbClr val="FF0000"/>
                </a:solidFill>
                <a:latin typeface="Arial" panose="020B0604020202020204" pitchFamily="34" charset="0"/>
                <a:cs typeface="Arial" panose="020B0604020202020204" pitchFamily="34" charset="0"/>
              </a:rPr>
              <a:t>Valutazione dei risultati: Test euristici sui moduli con e senza conoscenza</a:t>
            </a:r>
          </a:p>
        </p:txBody>
      </p:sp>
      <p:sp>
        <p:nvSpPr>
          <p:cNvPr id="3" name="Rectangle 2"/>
          <p:cNvSpPr/>
          <p:nvPr/>
        </p:nvSpPr>
        <p:spPr>
          <a:xfrm>
            <a:off x="1978820" y="1938863"/>
            <a:ext cx="3344185" cy="338554"/>
          </a:xfrm>
          <a:prstGeom prst="rect">
            <a:avLst/>
          </a:prstGeom>
        </p:spPr>
        <p:txBody>
          <a:bodyPr wrap="none">
            <a:spAutoFit/>
          </a:bodyPr>
          <a:lstStyle/>
          <a:p>
            <a:r>
              <a:rPr lang="en-US" sz="1600" i="1" dirty="0">
                <a:solidFill>
                  <a:srgbClr val="002060"/>
                </a:solidFill>
                <a:latin typeface="Arial" panose="020B0604020202020204" pitchFamily="34" charset="0"/>
                <a:cs typeface="Arial" panose="020B0604020202020204" pitchFamily="34" charset="0"/>
              </a:rPr>
              <a:t>Example </a:t>
            </a:r>
            <a:r>
              <a:rPr lang="en-US" sz="1600" b="1" i="1" dirty="0">
                <a:solidFill>
                  <a:srgbClr val="002060"/>
                </a:solidFill>
                <a:latin typeface="Arial" panose="020B0604020202020204" pitchFamily="34" charset="0"/>
                <a:cs typeface="Arial" panose="020B0604020202020204" pitchFamily="34" charset="0"/>
              </a:rPr>
              <a:t>Module with knowledge</a:t>
            </a:r>
            <a:endParaRPr lang="it-IT" sz="1600" b="1" dirty="0">
              <a:solidFill>
                <a:srgbClr val="002060"/>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48161" y="2339182"/>
            <a:ext cx="2598972" cy="3699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6714268" y="1935223"/>
            <a:ext cx="3663182" cy="338554"/>
          </a:xfrm>
          <a:prstGeom prst="rect">
            <a:avLst/>
          </a:prstGeom>
        </p:spPr>
        <p:txBody>
          <a:bodyPr wrap="none">
            <a:spAutoFit/>
          </a:bodyPr>
          <a:lstStyle/>
          <a:p>
            <a:r>
              <a:rPr lang="en-US" sz="1600" i="1" dirty="0">
                <a:solidFill>
                  <a:srgbClr val="002060"/>
                </a:solidFill>
                <a:latin typeface="Arial" panose="020B0604020202020204" pitchFamily="34" charset="0"/>
                <a:cs typeface="Arial" panose="020B0604020202020204" pitchFamily="34" charset="0"/>
              </a:rPr>
              <a:t>Example </a:t>
            </a:r>
            <a:r>
              <a:rPr lang="en-US" sz="1600" b="1" i="1" dirty="0">
                <a:solidFill>
                  <a:srgbClr val="002060"/>
                </a:solidFill>
                <a:latin typeface="Arial" panose="020B0604020202020204" pitchFamily="34" charset="0"/>
                <a:cs typeface="Arial" panose="020B0604020202020204" pitchFamily="34" charset="0"/>
              </a:rPr>
              <a:t>Module without knowledge</a:t>
            </a:r>
            <a:endParaRPr lang="it-IT" sz="1600" b="1" dirty="0">
              <a:solidFill>
                <a:srgbClr val="002060"/>
              </a:solidFill>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25196"/>
          <a:stretch/>
        </p:blipFill>
        <p:spPr bwMode="auto">
          <a:xfrm>
            <a:off x="6626181" y="2320242"/>
            <a:ext cx="3608068" cy="3728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92465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BD96BB50-7063-F6C8-1A11-D3D6F0EC3F8C}"/>
              </a:ext>
            </a:extLst>
          </p:cNvPr>
          <p:cNvSpPr>
            <a:spLocks noChangeArrowheads="1"/>
          </p:cNvSpPr>
          <p:nvPr/>
        </p:nvSpPr>
        <p:spPr bwMode="auto">
          <a:xfrm>
            <a:off x="162791" y="1105654"/>
            <a:ext cx="11866418" cy="66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9728" tIns="54864" rIns="109728" bIns="54864">
            <a:spAutoFit/>
          </a:bodyPr>
          <a:lstStyle>
            <a:lvl1pPr>
              <a:spcBef>
                <a:spcPts val="838"/>
              </a:spcBef>
              <a:buClr>
                <a:schemeClr val="accent2"/>
              </a:buClr>
              <a:buSzPct val="60000"/>
              <a:buFont typeface="Wingdings" panose="05000000000000000000" pitchFamily="2" charset="2"/>
              <a:buChar char=""/>
              <a:defRPr sz="3500">
                <a:solidFill>
                  <a:schemeClr val="tx1"/>
                </a:solidFill>
                <a:latin typeface="Tw Cen MT" panose="020B0602020104020603" pitchFamily="34" charset="0"/>
              </a:defRPr>
            </a:lvl1pPr>
            <a:lvl2pPr marL="742950" indent="-285750">
              <a:spcBef>
                <a:spcPts val="663"/>
              </a:spcBef>
              <a:buClr>
                <a:schemeClr val="accent1"/>
              </a:buClr>
              <a:buSzPct val="70000"/>
              <a:buFont typeface="Wingdings 2" panose="05020102010507070707" pitchFamily="18" charset="2"/>
              <a:buChar char=""/>
              <a:defRPr sz="3100">
                <a:solidFill>
                  <a:schemeClr val="tx1"/>
                </a:solidFill>
                <a:latin typeface="Tw Cen MT" panose="020B0602020104020603" pitchFamily="34" charset="0"/>
              </a:defRPr>
            </a:lvl2pPr>
            <a:lvl3pPr marL="1143000" indent="-228600">
              <a:spcBef>
                <a:spcPts val="600"/>
              </a:spcBef>
              <a:buClr>
                <a:schemeClr val="accent2"/>
              </a:buClr>
              <a:buSzPct val="75000"/>
              <a:buFont typeface="Wingdings" panose="05000000000000000000" pitchFamily="2" charset="2"/>
              <a:buChar char=""/>
              <a:defRPr sz="2800">
                <a:solidFill>
                  <a:schemeClr val="tx1"/>
                </a:solidFill>
                <a:latin typeface="Tw Cen MT" panose="020B0602020104020603" pitchFamily="34" charset="0"/>
              </a:defRPr>
            </a:lvl3pPr>
            <a:lvl4pPr marL="1600200" indent="-228600">
              <a:spcBef>
                <a:spcPts val="475"/>
              </a:spcBef>
              <a:buClr>
                <a:srgbClr val="A28E6A"/>
              </a:buClr>
              <a:buSzPct val="75000"/>
              <a:buFont typeface="Wingdings" panose="05000000000000000000" pitchFamily="2" charset="2"/>
              <a:buChar char=""/>
              <a:defRPr sz="2400">
                <a:solidFill>
                  <a:schemeClr val="tx1"/>
                </a:solidFill>
                <a:latin typeface="Tw Cen MT" panose="020B0602020104020603" pitchFamily="34" charset="0"/>
              </a:defRPr>
            </a:lvl4pPr>
            <a:lvl5pPr marL="2057400" indent="-228600">
              <a:spcBef>
                <a:spcPts val="475"/>
              </a:spcBef>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5pPr>
            <a:lvl6pPr marL="25146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6pPr>
            <a:lvl7pPr marL="29718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7pPr>
            <a:lvl8pPr marL="34290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8pPr>
            <a:lvl9pPr marL="38862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9pPr>
          </a:lstStyle>
          <a:p>
            <a:pPr algn="ctr" defTabSz="914400" eaLnBrk="0" fontAlgn="base" hangingPunct="0">
              <a:spcBef>
                <a:spcPct val="0"/>
              </a:spcBef>
              <a:spcAft>
                <a:spcPct val="0"/>
              </a:spcAft>
              <a:buClr>
                <a:srgbClr val="9FB8CD"/>
              </a:buClr>
              <a:buNone/>
            </a:pPr>
            <a:r>
              <a:rPr lang="en-GB" sz="3600" b="1" dirty="0" err="1">
                <a:solidFill>
                  <a:schemeClr val="accent1">
                    <a:lumMod val="75000"/>
                  </a:schemeClr>
                </a:solidFill>
                <a:latin typeface="Arial" panose="020B0604020202020204" pitchFamily="34" charset="0"/>
                <a:cs typeface="Arial" panose="020B0604020202020204" pitchFamily="34" charset="0"/>
              </a:rPr>
              <a:t>Progettualità</a:t>
            </a:r>
            <a:r>
              <a:rPr lang="en-GB" sz="3600" b="1" dirty="0">
                <a:solidFill>
                  <a:schemeClr val="accent1">
                    <a:lumMod val="75000"/>
                  </a:schemeClr>
                </a:solidFill>
                <a:latin typeface="Arial" panose="020B0604020202020204" pitchFamily="34" charset="0"/>
                <a:cs typeface="Arial" panose="020B0604020202020204" pitchFamily="34" charset="0"/>
              </a:rPr>
              <a:t> di</a:t>
            </a:r>
            <a:r>
              <a:rPr lang="en-GB" sz="3600" b="1" dirty="0">
                <a:solidFill>
                  <a:srgbClr val="C00000"/>
                </a:solidFill>
                <a:latin typeface="Arial" panose="020B0604020202020204" pitchFamily="34" charset="0"/>
                <a:cs typeface="Arial" panose="020B0604020202020204" pitchFamily="34" charset="0"/>
              </a:rPr>
              <a:t> </a:t>
            </a:r>
            <a:r>
              <a:rPr lang="en-GB" sz="3600" b="1" i="0" u="none" strike="noStrike" dirty="0" err="1">
                <a:solidFill>
                  <a:srgbClr val="FF0000"/>
                </a:solidFill>
                <a:effectLst/>
                <a:latin typeface="Arial" panose="020B0604020202020204" pitchFamily="34" charset="0"/>
                <a:cs typeface="Arial" panose="020B0604020202020204" pitchFamily="34" charset="0"/>
              </a:rPr>
              <a:t>A</a:t>
            </a:r>
            <a:r>
              <a:rPr lang="en-GB" sz="3600" b="1" i="0" u="none" strike="noStrike" dirty="0" err="1">
                <a:solidFill>
                  <a:schemeClr val="accent1">
                    <a:lumMod val="75000"/>
                  </a:schemeClr>
                </a:solidFill>
                <a:effectLst/>
                <a:latin typeface="Arial" panose="020B0604020202020204" pitchFamily="34" charset="0"/>
                <a:cs typeface="Arial" panose="020B0604020202020204" pitchFamily="34" charset="0"/>
              </a:rPr>
              <a:t>m</a:t>
            </a:r>
            <a:r>
              <a:rPr lang="en-GB" sz="3600" b="1" i="0" u="none" strike="noStrike" dirty="0" err="1">
                <a:solidFill>
                  <a:srgbClr val="FF0000"/>
                </a:solidFill>
                <a:effectLst/>
                <a:latin typeface="Arial" panose="020B0604020202020204" pitchFamily="34" charset="0"/>
                <a:cs typeface="Arial" panose="020B0604020202020204" pitchFamily="34" charset="0"/>
              </a:rPr>
              <a:t>ICA</a:t>
            </a:r>
            <a:r>
              <a:rPr lang="it-IT" sz="3600" b="1" i="0" u="none" strike="noStrike" dirty="0">
                <a:solidFill>
                  <a:schemeClr val="accent1">
                    <a:lumMod val="75000"/>
                  </a:schemeClr>
                </a:solidFill>
                <a:effectLst/>
                <a:latin typeface="Arial" panose="020B0604020202020204" pitchFamily="34" charset="0"/>
                <a:cs typeface="Arial" panose="020B0604020202020204" pitchFamily="34" charset="0"/>
              </a:rPr>
              <a:t> </a:t>
            </a:r>
            <a:endParaRPr lang="en-US" altLang="it-IT" sz="3600" b="1" dirty="0">
              <a:solidFill>
                <a:schemeClr val="accent1">
                  <a:lumMod val="75000"/>
                </a:schemeClr>
              </a:solidFill>
              <a:latin typeface="Arial" panose="020B0604020202020204" pitchFamily="34" charset="0"/>
              <a:cs typeface="Arial" panose="020B0604020202020204" pitchFamily="34" charset="0"/>
            </a:endParaRPr>
          </a:p>
        </p:txBody>
      </p:sp>
      <p:sp>
        <p:nvSpPr>
          <p:cNvPr id="3" name="Text Box 13">
            <a:extLst>
              <a:ext uri="{FF2B5EF4-FFF2-40B4-BE49-F238E27FC236}">
                <a16:creationId xmlns:a16="http://schemas.microsoft.com/office/drawing/2014/main" xmlns="" id="{39EE979B-4854-B1F9-7EF0-949BB9229DB9}"/>
              </a:ext>
            </a:extLst>
          </p:cNvPr>
          <p:cNvSpPr txBox="1">
            <a:spLocks noChangeArrowheads="1"/>
          </p:cNvSpPr>
          <p:nvPr/>
        </p:nvSpPr>
        <p:spPr bwMode="auto">
          <a:xfrm>
            <a:off x="1567296" y="2015524"/>
            <a:ext cx="905740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it-IT" sz="1800" b="1" dirty="0">
                <a:solidFill>
                  <a:srgbClr val="FF0000"/>
                </a:solidFill>
                <a:cs typeface="Arial" panose="020B0604020202020204" pitchFamily="34" charset="0"/>
              </a:rPr>
              <a:t>ATTIVITA’ DI RICERCA</a:t>
            </a:r>
          </a:p>
          <a:p>
            <a:pPr algn="ctr">
              <a:spcBef>
                <a:spcPts val="0"/>
              </a:spcBef>
              <a:buNone/>
            </a:pPr>
            <a:endParaRPr lang="it-IT" sz="1800" b="1" dirty="0">
              <a:solidFill>
                <a:srgbClr val="FF0000"/>
              </a:solidFill>
              <a:cs typeface="Arial" panose="020B0604020202020204" pitchFamily="34" charset="0"/>
            </a:endParaRPr>
          </a:p>
          <a:p>
            <a:pPr algn="ctr">
              <a:spcBef>
                <a:spcPts val="0"/>
              </a:spcBef>
              <a:buNone/>
            </a:pPr>
            <a:r>
              <a:rPr lang="it-IT" sz="1800" dirty="0">
                <a:solidFill>
                  <a:srgbClr val="FF0000"/>
                </a:solidFill>
                <a:cs typeface="Arial" panose="020B0604020202020204" pitchFamily="34" charset="0"/>
              </a:rPr>
              <a:t>(interdisciplinarità, integrazione, interazione, convergenza di culture)</a:t>
            </a:r>
          </a:p>
        </p:txBody>
      </p:sp>
      <p:pic>
        <p:nvPicPr>
          <p:cNvPr id="4" name="Immagine 3">
            <a:extLst>
              <a:ext uri="{FF2B5EF4-FFF2-40B4-BE49-F238E27FC236}">
                <a16:creationId xmlns:a16="http://schemas.microsoft.com/office/drawing/2014/main" xmlns="" id="{7F0A6734-8189-DE54-9FEE-F402F7A744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88964" y="1945752"/>
            <a:ext cx="2919295" cy="642343"/>
          </a:xfrm>
          <a:prstGeom prst="rect">
            <a:avLst/>
          </a:prstGeom>
        </p:spPr>
      </p:pic>
      <p:pic>
        <p:nvPicPr>
          <p:cNvPr id="5" name="Picture 2" descr="logoUNIBA_CMYK">
            <a:extLst>
              <a:ext uri="{FF2B5EF4-FFF2-40B4-BE49-F238E27FC236}">
                <a16:creationId xmlns:a16="http://schemas.microsoft.com/office/drawing/2014/main" xmlns="" id="{E6AD9ACE-5413-6E4D-F960-4F7A5AC9001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071" y="1844548"/>
            <a:ext cx="2094077" cy="74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xmlns="" id="{4F80022A-5CA7-CFC6-A445-7BC5B58D409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02025" y="3429000"/>
            <a:ext cx="3562661" cy="2444249"/>
          </a:xfrm>
          <a:prstGeom prst="rect">
            <a:avLst/>
          </a:prstGeom>
        </p:spPr>
      </p:pic>
      <p:sp>
        <p:nvSpPr>
          <p:cNvPr id="7" name="CasellaDiTesto 6">
            <a:extLst>
              <a:ext uri="{FF2B5EF4-FFF2-40B4-BE49-F238E27FC236}">
                <a16:creationId xmlns:a16="http://schemas.microsoft.com/office/drawing/2014/main" xmlns="" id="{68E42DA5-F8D0-ED64-2942-AA8B3D91A1BA}"/>
              </a:ext>
            </a:extLst>
          </p:cNvPr>
          <p:cNvSpPr txBox="1"/>
          <p:nvPr/>
        </p:nvSpPr>
        <p:spPr>
          <a:xfrm>
            <a:off x="283741" y="3235658"/>
            <a:ext cx="6973400" cy="2912400"/>
          </a:xfrm>
          <a:prstGeom prst="rect">
            <a:avLst/>
          </a:prstGeom>
          <a:noFill/>
        </p:spPr>
        <p:txBody>
          <a:bodyPr wrap="square">
            <a:spAutoFit/>
          </a:bodyPr>
          <a:lstStyle/>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Big Data System </a:t>
            </a:r>
            <a:r>
              <a:rPr lang="it-IT" sz="1400" dirty="0">
                <a:solidFill>
                  <a:srgbClr val="35353E"/>
                </a:solidFill>
                <a:latin typeface="Arial" panose="020B0604020202020204" pitchFamily="34" charset="0"/>
                <a:cs typeface="Arial" panose="020B0604020202020204" pitchFamily="34" charset="0"/>
              </a:rPr>
              <a:t>di raccolta dati di piattaforme di telemedicina su scala europea, nazionale e regionale</a:t>
            </a:r>
          </a:p>
          <a:p>
            <a:pPr marL="285750" indent="-285750" algn="just">
              <a:lnSpc>
                <a:spcPct val="120000"/>
              </a:lnSpc>
              <a:buClr>
                <a:srgbClr val="000000"/>
              </a:buClr>
              <a:buSzPts val="1900"/>
              <a:buFont typeface="Wingdings" panose="05000000000000000000" pitchFamily="2" charset="2"/>
              <a:buChar char="ü"/>
            </a:pPr>
            <a:r>
              <a:rPr lang="it-IT" sz="1400" dirty="0">
                <a:solidFill>
                  <a:srgbClr val="35353E"/>
                </a:solidFill>
                <a:latin typeface="Arial" panose="020B0604020202020204" pitchFamily="34" charset="0"/>
                <a:cs typeface="Arial" panose="020B0604020202020204" pitchFamily="34" charset="0"/>
              </a:rPr>
              <a:t>Piattaforme di </a:t>
            </a:r>
            <a:r>
              <a:rPr lang="it-IT" sz="1400" b="1" u="sng" dirty="0">
                <a:solidFill>
                  <a:srgbClr val="35353E"/>
                </a:solidFill>
                <a:latin typeface="Arial" panose="020B0604020202020204" pitchFamily="34" charset="0"/>
                <a:cs typeface="Arial" panose="020B0604020202020204" pitchFamily="34" charset="0"/>
              </a:rPr>
              <a:t>Intelligenza Artificiale </a:t>
            </a:r>
            <a:r>
              <a:rPr lang="it-IT" sz="1400" dirty="0">
                <a:solidFill>
                  <a:srgbClr val="35353E"/>
                </a:solidFill>
                <a:latin typeface="Arial" panose="020B0604020202020204" pitchFamily="34" charset="0"/>
                <a:cs typeface="Arial" panose="020B0604020202020204" pitchFamily="34" charset="0"/>
              </a:rPr>
              <a:t>applicabili a diverse patologie e cronicità</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Nanomedicina</a:t>
            </a:r>
            <a:r>
              <a:rPr lang="it-IT" sz="1400" dirty="0">
                <a:solidFill>
                  <a:srgbClr val="35353E"/>
                </a:solidFill>
                <a:latin typeface="Arial" panose="020B0604020202020204" pitchFamily="34" charset="0"/>
                <a:cs typeface="Arial" panose="020B0604020202020204" pitchFamily="34" charset="0"/>
              </a:rPr>
              <a:t> (“</a:t>
            </a:r>
            <a:r>
              <a:rPr lang="it-IT" sz="1400" dirty="0" err="1">
                <a:solidFill>
                  <a:srgbClr val="35353E"/>
                </a:solidFill>
                <a:latin typeface="Arial" panose="020B0604020202020204" pitchFamily="34" charset="0"/>
                <a:cs typeface="Arial" panose="020B0604020202020204" pitchFamily="34" charset="0"/>
              </a:rPr>
              <a:t>drug</a:t>
            </a:r>
            <a:r>
              <a:rPr lang="it-IT" sz="1400" dirty="0">
                <a:solidFill>
                  <a:srgbClr val="35353E"/>
                </a:solidFill>
                <a:latin typeface="Arial" panose="020B0604020202020204" pitchFamily="34" charset="0"/>
                <a:cs typeface="Arial" panose="020B0604020202020204" pitchFamily="34" charset="0"/>
              </a:rPr>
              <a:t> delivery e </a:t>
            </a:r>
            <a:r>
              <a:rPr lang="it-IT" sz="1400" dirty="0" err="1">
                <a:solidFill>
                  <a:srgbClr val="35353E"/>
                </a:solidFill>
                <a:latin typeface="Arial" panose="020B0604020202020204" pitchFamily="34" charset="0"/>
                <a:cs typeface="Arial" panose="020B0604020202020204" pitchFamily="34" charset="0"/>
              </a:rPr>
              <a:t>biosensing</a:t>
            </a:r>
            <a:r>
              <a:rPr lang="it-IT" sz="1400" dirty="0">
                <a:solidFill>
                  <a:srgbClr val="35353E"/>
                </a:solidFill>
                <a:latin typeface="Arial" panose="020B0604020202020204" pitchFamily="34" charset="0"/>
                <a:cs typeface="Arial" panose="020B0604020202020204" pitchFamily="34" charset="0"/>
              </a:rPr>
              <a:t>”)</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Medicina di precisione</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Telediagnosi </a:t>
            </a:r>
            <a:r>
              <a:rPr lang="it-IT" sz="1400" dirty="0">
                <a:solidFill>
                  <a:srgbClr val="35353E"/>
                </a:solidFill>
                <a:latin typeface="Arial" panose="020B0604020202020204" pitchFamily="34" charset="0"/>
                <a:cs typeface="Arial" panose="020B0604020202020204" pitchFamily="34" charset="0"/>
              </a:rPr>
              <a:t>e piani terapeutici assistiti a controllo remoto		</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Image processing </a:t>
            </a:r>
            <a:r>
              <a:rPr lang="it-IT" sz="1400" dirty="0">
                <a:solidFill>
                  <a:srgbClr val="35353E"/>
                </a:solidFill>
                <a:latin typeface="Arial" panose="020B0604020202020204" pitchFamily="34" charset="0"/>
                <a:cs typeface="Arial" panose="020B0604020202020204" pitchFamily="34" charset="0"/>
              </a:rPr>
              <a:t>avanzato per l’analisi della vascolarizzazione</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Malattie rare </a:t>
            </a:r>
            <a:r>
              <a:rPr lang="it-IT" sz="1400" dirty="0">
                <a:solidFill>
                  <a:srgbClr val="35353E"/>
                </a:solidFill>
                <a:latin typeface="Arial" panose="020B0604020202020204" pitchFamily="34" charset="0"/>
                <a:cs typeface="Arial" panose="020B0604020202020204" pitchFamily="34" charset="0"/>
              </a:rPr>
              <a:t>(Immunodeficienze)</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Rete di centro </a:t>
            </a:r>
            <a:r>
              <a:rPr lang="it-IT" sz="1400" dirty="0">
                <a:solidFill>
                  <a:srgbClr val="35353E"/>
                </a:solidFill>
                <a:latin typeface="Arial" panose="020B0604020202020204" pitchFamily="34" charset="0"/>
                <a:cs typeface="Arial" panose="020B0604020202020204" pitchFamily="34" charset="0"/>
              </a:rPr>
              <a:t>calcolo di interesse nazionale (“</a:t>
            </a:r>
            <a:r>
              <a:rPr lang="it-IT" sz="1400" dirty="0" err="1">
                <a:solidFill>
                  <a:srgbClr val="35353E"/>
                </a:solidFill>
                <a:latin typeface="Arial" panose="020B0604020202020204" pitchFamily="34" charset="0"/>
                <a:cs typeface="Arial" panose="020B0604020202020204" pitchFamily="34" charset="0"/>
              </a:rPr>
              <a:t>Parallel</a:t>
            </a:r>
            <a:r>
              <a:rPr lang="it-IT" sz="1400" dirty="0">
                <a:solidFill>
                  <a:srgbClr val="35353E"/>
                </a:solidFill>
                <a:latin typeface="Arial" panose="020B0604020202020204" pitchFamily="34" charset="0"/>
                <a:cs typeface="Arial" panose="020B0604020202020204" pitchFamily="34" charset="0"/>
              </a:rPr>
              <a:t> computing”)</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Rete mobile </a:t>
            </a:r>
            <a:r>
              <a:rPr lang="it-IT" sz="1400" dirty="0">
                <a:solidFill>
                  <a:srgbClr val="35353E"/>
                </a:solidFill>
                <a:latin typeface="Arial" panose="020B0604020202020204" pitchFamily="34" charset="0"/>
                <a:cs typeface="Arial" panose="020B0604020202020204" pitchFamily="34" charset="0"/>
              </a:rPr>
              <a:t>Point of Care </a:t>
            </a:r>
          </a:p>
          <a:p>
            <a:pPr marL="285750" indent="-285750" algn="just">
              <a:lnSpc>
                <a:spcPct val="120000"/>
              </a:lnSpc>
              <a:buClr>
                <a:srgbClr val="000000"/>
              </a:buClr>
              <a:buSzPts val="1900"/>
              <a:buFont typeface="Wingdings" panose="05000000000000000000" pitchFamily="2" charset="2"/>
              <a:buChar char="ü"/>
            </a:pPr>
            <a:r>
              <a:rPr lang="it-IT" sz="1400" b="1" u="sng" dirty="0">
                <a:solidFill>
                  <a:srgbClr val="35353E"/>
                </a:solidFill>
                <a:latin typeface="Arial" panose="020B0604020202020204" pitchFamily="34" charset="0"/>
                <a:cs typeface="Arial" panose="020B0604020202020204" pitchFamily="34" charset="0"/>
              </a:rPr>
              <a:t>Robotica</a:t>
            </a:r>
            <a:r>
              <a:rPr lang="it-IT" sz="1400" dirty="0">
                <a:solidFill>
                  <a:srgbClr val="35353E"/>
                </a:solidFill>
                <a:latin typeface="Arial" panose="020B0604020202020204" pitchFamily="34" charset="0"/>
                <a:cs typeface="Arial" panose="020B0604020202020204" pitchFamily="34" charset="0"/>
              </a:rPr>
              <a:t> medicale e </a:t>
            </a:r>
            <a:r>
              <a:rPr lang="it-IT" sz="1400" dirty="0" err="1">
                <a:solidFill>
                  <a:srgbClr val="35353E"/>
                </a:solidFill>
                <a:latin typeface="Arial" panose="020B0604020202020204" pitchFamily="34" charset="0"/>
                <a:cs typeface="Arial" panose="020B0604020202020204" pitchFamily="34" charset="0"/>
              </a:rPr>
              <a:t>teleriabilitazione</a:t>
            </a:r>
            <a:r>
              <a:rPr lang="it-IT" sz="1400" dirty="0">
                <a:solidFill>
                  <a:srgbClr val="35353E"/>
                </a:solidFill>
                <a:latin typeface="Arial" panose="020B0604020202020204" pitchFamily="34" charset="0"/>
                <a:cs typeface="Arial" panose="020B0604020202020204" pitchFamily="34" charset="0"/>
              </a:rPr>
              <a:t> assistita</a:t>
            </a:r>
          </a:p>
        </p:txBody>
      </p:sp>
    </p:spTree>
    <p:extLst>
      <p:ext uri="{BB962C8B-B14F-4D97-AF65-F5344CB8AC3E}">
        <p14:creationId xmlns:p14="http://schemas.microsoft.com/office/powerpoint/2010/main" xmlns="" val="2394782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EC7A0907-6D1B-4180-6F4C-8D5BBEC0D79A}"/>
              </a:ext>
            </a:extLst>
          </p:cNvPr>
          <p:cNvSpPr>
            <a:spLocks noChangeArrowheads="1"/>
          </p:cNvSpPr>
          <p:nvPr/>
        </p:nvSpPr>
        <p:spPr bwMode="auto">
          <a:xfrm>
            <a:off x="463636" y="1066306"/>
            <a:ext cx="10497019" cy="66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9728" tIns="54864" rIns="109728" bIns="54864">
            <a:spAutoFit/>
          </a:bodyPr>
          <a:lstStyle>
            <a:lvl1pPr>
              <a:spcBef>
                <a:spcPts val="838"/>
              </a:spcBef>
              <a:buClr>
                <a:schemeClr val="accent2"/>
              </a:buClr>
              <a:buSzPct val="60000"/>
              <a:buFont typeface="Wingdings" panose="05000000000000000000" pitchFamily="2" charset="2"/>
              <a:buChar char=""/>
              <a:defRPr sz="3500">
                <a:solidFill>
                  <a:schemeClr val="tx1"/>
                </a:solidFill>
                <a:latin typeface="Tw Cen MT" panose="020B0602020104020603" pitchFamily="34" charset="0"/>
              </a:defRPr>
            </a:lvl1pPr>
            <a:lvl2pPr marL="742950" indent="-285750">
              <a:spcBef>
                <a:spcPts val="663"/>
              </a:spcBef>
              <a:buClr>
                <a:schemeClr val="accent1"/>
              </a:buClr>
              <a:buSzPct val="70000"/>
              <a:buFont typeface="Wingdings 2" panose="05020102010507070707" pitchFamily="18" charset="2"/>
              <a:buChar char=""/>
              <a:defRPr sz="3100">
                <a:solidFill>
                  <a:schemeClr val="tx1"/>
                </a:solidFill>
                <a:latin typeface="Tw Cen MT" panose="020B0602020104020603" pitchFamily="34" charset="0"/>
              </a:defRPr>
            </a:lvl2pPr>
            <a:lvl3pPr marL="1143000" indent="-228600">
              <a:spcBef>
                <a:spcPts val="600"/>
              </a:spcBef>
              <a:buClr>
                <a:schemeClr val="accent2"/>
              </a:buClr>
              <a:buSzPct val="75000"/>
              <a:buFont typeface="Wingdings" panose="05000000000000000000" pitchFamily="2" charset="2"/>
              <a:buChar char=""/>
              <a:defRPr sz="2800">
                <a:solidFill>
                  <a:schemeClr val="tx1"/>
                </a:solidFill>
                <a:latin typeface="Tw Cen MT" panose="020B0602020104020603" pitchFamily="34" charset="0"/>
              </a:defRPr>
            </a:lvl3pPr>
            <a:lvl4pPr marL="1600200" indent="-228600">
              <a:spcBef>
                <a:spcPts val="475"/>
              </a:spcBef>
              <a:buClr>
                <a:srgbClr val="A28E6A"/>
              </a:buClr>
              <a:buSzPct val="75000"/>
              <a:buFont typeface="Wingdings" panose="05000000000000000000" pitchFamily="2" charset="2"/>
              <a:buChar char=""/>
              <a:defRPr sz="2400">
                <a:solidFill>
                  <a:schemeClr val="tx1"/>
                </a:solidFill>
                <a:latin typeface="Tw Cen MT" panose="020B0602020104020603" pitchFamily="34" charset="0"/>
              </a:defRPr>
            </a:lvl4pPr>
            <a:lvl5pPr marL="2057400" indent="-228600">
              <a:spcBef>
                <a:spcPts val="475"/>
              </a:spcBef>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5pPr>
            <a:lvl6pPr marL="25146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6pPr>
            <a:lvl7pPr marL="29718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7pPr>
            <a:lvl8pPr marL="34290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8pPr>
            <a:lvl9pPr marL="38862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9pPr>
          </a:lstStyle>
          <a:p>
            <a:pPr algn="ctr" defTabSz="914400" eaLnBrk="0" fontAlgn="base" hangingPunct="0">
              <a:spcBef>
                <a:spcPct val="0"/>
              </a:spcBef>
              <a:spcAft>
                <a:spcPct val="0"/>
              </a:spcAft>
              <a:buClr>
                <a:srgbClr val="9FB8CD"/>
              </a:buClr>
              <a:buNone/>
            </a:pPr>
            <a:r>
              <a:rPr lang="it-IT" sz="3600" b="1" dirty="0">
                <a:solidFill>
                  <a:schemeClr val="accent1">
                    <a:lumMod val="75000"/>
                  </a:schemeClr>
                </a:solidFill>
                <a:latin typeface="Arial" panose="020B0604020202020204" pitchFamily="34" charset="0"/>
                <a:cs typeface="Arial" panose="020B0604020202020204" pitchFamily="34" charset="0"/>
              </a:rPr>
              <a:t>Grazie per l’attenzione!</a:t>
            </a:r>
            <a:endParaRPr lang="en-US" altLang="it-IT" sz="3600" b="1" dirty="0">
              <a:solidFill>
                <a:schemeClr val="accent1">
                  <a:lumMod val="75000"/>
                </a:schemeClr>
              </a:solidFill>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xmlns="" id="{2DA44249-5832-C492-9847-35E47290D61C}"/>
              </a:ext>
            </a:extLst>
          </p:cNvPr>
          <p:cNvPicPr>
            <a:picLocks noChangeAspect="1"/>
          </p:cNvPicPr>
          <p:nvPr/>
        </p:nvPicPr>
        <p:blipFill>
          <a:blip r:embed="rId2"/>
          <a:stretch>
            <a:fillRect/>
          </a:stretch>
        </p:blipFill>
        <p:spPr>
          <a:xfrm>
            <a:off x="198243" y="2170971"/>
            <a:ext cx="3050141" cy="3066993"/>
          </a:xfrm>
          <a:prstGeom prst="rect">
            <a:avLst/>
          </a:prstGeom>
        </p:spPr>
      </p:pic>
      <p:pic>
        <p:nvPicPr>
          <p:cNvPr id="4" name="Immagine 3">
            <a:extLst>
              <a:ext uri="{FF2B5EF4-FFF2-40B4-BE49-F238E27FC236}">
                <a16:creationId xmlns:a16="http://schemas.microsoft.com/office/drawing/2014/main" xmlns="" id="{3EBCAB9A-DE06-7A67-A9F5-4379E3789C88}"/>
              </a:ext>
            </a:extLst>
          </p:cNvPr>
          <p:cNvPicPr>
            <a:picLocks noChangeAspect="1"/>
          </p:cNvPicPr>
          <p:nvPr/>
        </p:nvPicPr>
        <p:blipFill rotWithShape="1">
          <a:blip r:embed="rId3"/>
          <a:srcRect l="9563" t="20602" r="10259" b="5109"/>
          <a:stretch/>
        </p:blipFill>
        <p:spPr>
          <a:xfrm>
            <a:off x="3978870" y="2978603"/>
            <a:ext cx="1733276" cy="1948997"/>
          </a:xfrm>
          <a:prstGeom prst="rect">
            <a:avLst/>
          </a:prstGeom>
        </p:spPr>
      </p:pic>
      <p:pic>
        <p:nvPicPr>
          <p:cNvPr id="5" name="Immagine 4">
            <a:extLst>
              <a:ext uri="{FF2B5EF4-FFF2-40B4-BE49-F238E27FC236}">
                <a16:creationId xmlns:a16="http://schemas.microsoft.com/office/drawing/2014/main" xmlns="" id="{AF4067C6-ADD7-4139-398D-DEF495655E52}"/>
              </a:ext>
            </a:extLst>
          </p:cNvPr>
          <p:cNvPicPr>
            <a:picLocks noChangeAspect="1"/>
          </p:cNvPicPr>
          <p:nvPr/>
        </p:nvPicPr>
        <p:blipFill rotWithShape="1">
          <a:blip r:embed="rId4"/>
          <a:srcRect l="1305" r="782" b="2405"/>
          <a:stretch/>
        </p:blipFill>
        <p:spPr>
          <a:xfrm>
            <a:off x="6270839" y="2432905"/>
            <a:ext cx="5093847" cy="3402287"/>
          </a:xfrm>
          <a:prstGeom prst="rect">
            <a:avLst/>
          </a:prstGeom>
        </p:spPr>
      </p:pic>
      <p:sp>
        <p:nvSpPr>
          <p:cNvPr id="6" name="Rettangolo 1">
            <a:extLst>
              <a:ext uri="{FF2B5EF4-FFF2-40B4-BE49-F238E27FC236}">
                <a16:creationId xmlns:a16="http://schemas.microsoft.com/office/drawing/2014/main" xmlns="" id="{3BD373AC-2CD7-DE4B-365B-69CC5F10BDFD}"/>
              </a:ext>
            </a:extLst>
          </p:cNvPr>
          <p:cNvSpPr>
            <a:spLocks noChangeArrowheads="1"/>
          </p:cNvSpPr>
          <p:nvPr/>
        </p:nvSpPr>
        <p:spPr bwMode="auto">
          <a:xfrm>
            <a:off x="3416196" y="2443435"/>
            <a:ext cx="2728760"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9728" tIns="54864" rIns="109728" bIns="54864">
            <a:spAutoFit/>
          </a:bodyPr>
          <a:lstStyle>
            <a:lvl1pPr>
              <a:spcBef>
                <a:spcPts val="838"/>
              </a:spcBef>
              <a:buClr>
                <a:schemeClr val="accent2"/>
              </a:buClr>
              <a:buSzPct val="60000"/>
              <a:buFont typeface="Wingdings" panose="05000000000000000000" pitchFamily="2" charset="2"/>
              <a:buChar char=""/>
              <a:defRPr sz="3500">
                <a:solidFill>
                  <a:schemeClr val="tx1"/>
                </a:solidFill>
                <a:latin typeface="Tw Cen MT" panose="020B0602020104020603" pitchFamily="34" charset="0"/>
              </a:defRPr>
            </a:lvl1pPr>
            <a:lvl2pPr marL="742950" indent="-285750">
              <a:spcBef>
                <a:spcPts val="663"/>
              </a:spcBef>
              <a:buClr>
                <a:schemeClr val="accent1"/>
              </a:buClr>
              <a:buSzPct val="70000"/>
              <a:buFont typeface="Wingdings 2" panose="05020102010507070707" pitchFamily="18" charset="2"/>
              <a:buChar char=""/>
              <a:defRPr sz="3100">
                <a:solidFill>
                  <a:schemeClr val="tx1"/>
                </a:solidFill>
                <a:latin typeface="Tw Cen MT" panose="020B0602020104020603" pitchFamily="34" charset="0"/>
              </a:defRPr>
            </a:lvl2pPr>
            <a:lvl3pPr marL="1143000" indent="-228600">
              <a:spcBef>
                <a:spcPts val="600"/>
              </a:spcBef>
              <a:buClr>
                <a:schemeClr val="accent2"/>
              </a:buClr>
              <a:buSzPct val="75000"/>
              <a:buFont typeface="Wingdings" panose="05000000000000000000" pitchFamily="2" charset="2"/>
              <a:buChar char=""/>
              <a:defRPr sz="2800">
                <a:solidFill>
                  <a:schemeClr val="tx1"/>
                </a:solidFill>
                <a:latin typeface="Tw Cen MT" panose="020B0602020104020603" pitchFamily="34" charset="0"/>
              </a:defRPr>
            </a:lvl3pPr>
            <a:lvl4pPr marL="1600200" indent="-228600">
              <a:spcBef>
                <a:spcPts val="475"/>
              </a:spcBef>
              <a:buClr>
                <a:srgbClr val="A28E6A"/>
              </a:buClr>
              <a:buSzPct val="75000"/>
              <a:buFont typeface="Wingdings" panose="05000000000000000000" pitchFamily="2" charset="2"/>
              <a:buChar char=""/>
              <a:defRPr sz="2400">
                <a:solidFill>
                  <a:schemeClr val="tx1"/>
                </a:solidFill>
                <a:latin typeface="Tw Cen MT" panose="020B0602020104020603" pitchFamily="34" charset="0"/>
              </a:defRPr>
            </a:lvl4pPr>
            <a:lvl5pPr marL="2057400" indent="-228600">
              <a:spcBef>
                <a:spcPts val="475"/>
              </a:spcBef>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5pPr>
            <a:lvl6pPr marL="25146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6pPr>
            <a:lvl7pPr marL="29718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7pPr>
            <a:lvl8pPr marL="34290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8pPr>
            <a:lvl9pPr marL="38862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9pPr>
          </a:lstStyle>
          <a:p>
            <a:pPr algn="ctr" defTabSz="914400" eaLnBrk="0" fontAlgn="base" hangingPunct="0">
              <a:spcBef>
                <a:spcPct val="0"/>
              </a:spcBef>
              <a:spcAft>
                <a:spcPct val="0"/>
              </a:spcAft>
              <a:buClr>
                <a:srgbClr val="9FB8CD"/>
              </a:buClr>
              <a:buNone/>
            </a:pPr>
            <a:r>
              <a:rPr lang="it-IT" sz="2400" b="1" dirty="0">
                <a:solidFill>
                  <a:schemeClr val="accent1">
                    <a:lumMod val="75000"/>
                  </a:schemeClr>
                </a:solidFill>
                <a:latin typeface="Arial" panose="020B0604020202020204" pitchFamily="34" charset="0"/>
                <a:cs typeface="Arial" panose="020B0604020202020204" pitchFamily="34" charset="0"/>
              </a:rPr>
              <a:t>Il Coordinatore</a:t>
            </a:r>
            <a:endParaRPr lang="en-US" altLang="it-IT" sz="2400" b="1" dirty="0">
              <a:solidFill>
                <a:schemeClr val="accent1">
                  <a:lumMod val="75000"/>
                </a:schemeClr>
              </a:solidFill>
              <a:latin typeface="Arial" panose="020B0604020202020204" pitchFamily="34" charset="0"/>
              <a:cs typeface="Arial" panose="020B0604020202020204" pitchFamily="34" charset="0"/>
            </a:endParaRPr>
          </a:p>
        </p:txBody>
      </p:sp>
      <p:sp>
        <p:nvSpPr>
          <p:cNvPr id="7" name="Rettangolo 1">
            <a:extLst>
              <a:ext uri="{FF2B5EF4-FFF2-40B4-BE49-F238E27FC236}">
                <a16:creationId xmlns:a16="http://schemas.microsoft.com/office/drawing/2014/main" xmlns="" id="{76703A13-7204-66A7-CA12-DCF8A8559CB9}"/>
              </a:ext>
            </a:extLst>
          </p:cNvPr>
          <p:cNvSpPr>
            <a:spLocks noChangeArrowheads="1"/>
          </p:cNvSpPr>
          <p:nvPr/>
        </p:nvSpPr>
        <p:spPr bwMode="auto">
          <a:xfrm>
            <a:off x="7262421" y="1965037"/>
            <a:ext cx="3607742"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9728" tIns="54864" rIns="109728" bIns="54864">
            <a:spAutoFit/>
          </a:bodyPr>
          <a:lstStyle>
            <a:lvl1pPr>
              <a:spcBef>
                <a:spcPts val="838"/>
              </a:spcBef>
              <a:buClr>
                <a:schemeClr val="accent2"/>
              </a:buClr>
              <a:buSzPct val="60000"/>
              <a:buFont typeface="Wingdings" panose="05000000000000000000" pitchFamily="2" charset="2"/>
              <a:buChar char=""/>
              <a:defRPr sz="3500">
                <a:solidFill>
                  <a:schemeClr val="tx1"/>
                </a:solidFill>
                <a:latin typeface="Tw Cen MT" panose="020B0602020104020603" pitchFamily="34" charset="0"/>
              </a:defRPr>
            </a:lvl1pPr>
            <a:lvl2pPr marL="742950" indent="-285750">
              <a:spcBef>
                <a:spcPts val="663"/>
              </a:spcBef>
              <a:buClr>
                <a:schemeClr val="accent1"/>
              </a:buClr>
              <a:buSzPct val="70000"/>
              <a:buFont typeface="Wingdings 2" panose="05020102010507070707" pitchFamily="18" charset="2"/>
              <a:buChar char=""/>
              <a:defRPr sz="3100">
                <a:solidFill>
                  <a:schemeClr val="tx1"/>
                </a:solidFill>
                <a:latin typeface="Tw Cen MT" panose="020B0602020104020603" pitchFamily="34" charset="0"/>
              </a:defRPr>
            </a:lvl2pPr>
            <a:lvl3pPr marL="1143000" indent="-228600">
              <a:spcBef>
                <a:spcPts val="600"/>
              </a:spcBef>
              <a:buClr>
                <a:schemeClr val="accent2"/>
              </a:buClr>
              <a:buSzPct val="75000"/>
              <a:buFont typeface="Wingdings" panose="05000000000000000000" pitchFamily="2" charset="2"/>
              <a:buChar char=""/>
              <a:defRPr sz="2800">
                <a:solidFill>
                  <a:schemeClr val="tx1"/>
                </a:solidFill>
                <a:latin typeface="Tw Cen MT" panose="020B0602020104020603" pitchFamily="34" charset="0"/>
              </a:defRPr>
            </a:lvl3pPr>
            <a:lvl4pPr marL="1600200" indent="-228600">
              <a:spcBef>
                <a:spcPts val="475"/>
              </a:spcBef>
              <a:buClr>
                <a:srgbClr val="A28E6A"/>
              </a:buClr>
              <a:buSzPct val="75000"/>
              <a:buFont typeface="Wingdings" panose="05000000000000000000" pitchFamily="2" charset="2"/>
              <a:buChar char=""/>
              <a:defRPr sz="2400">
                <a:solidFill>
                  <a:schemeClr val="tx1"/>
                </a:solidFill>
                <a:latin typeface="Tw Cen MT" panose="020B0602020104020603" pitchFamily="34" charset="0"/>
              </a:defRPr>
            </a:lvl4pPr>
            <a:lvl5pPr marL="2057400" indent="-228600">
              <a:spcBef>
                <a:spcPts val="475"/>
              </a:spcBef>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5pPr>
            <a:lvl6pPr marL="25146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6pPr>
            <a:lvl7pPr marL="29718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7pPr>
            <a:lvl8pPr marL="34290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8pPr>
            <a:lvl9pPr marL="3886200" indent="-228600" eaLnBrk="0" fontAlgn="base" hangingPunct="0">
              <a:spcBef>
                <a:spcPts val="475"/>
              </a:spcBef>
              <a:spcAft>
                <a:spcPct val="0"/>
              </a:spcAft>
              <a:buClr>
                <a:srgbClr val="956251"/>
              </a:buClr>
              <a:buSzPct val="65000"/>
              <a:buFont typeface="Wingdings" panose="05000000000000000000" pitchFamily="2" charset="2"/>
              <a:buChar char=""/>
              <a:defRPr sz="2400">
                <a:solidFill>
                  <a:schemeClr val="tx1"/>
                </a:solidFill>
                <a:latin typeface="Tw Cen MT" panose="020B0602020104020603" pitchFamily="34" charset="0"/>
              </a:defRPr>
            </a:lvl9pPr>
          </a:lstStyle>
          <a:p>
            <a:pPr algn="ctr" defTabSz="914400" eaLnBrk="0" fontAlgn="base" hangingPunct="0">
              <a:spcBef>
                <a:spcPct val="0"/>
              </a:spcBef>
              <a:spcAft>
                <a:spcPct val="0"/>
              </a:spcAft>
              <a:buClr>
                <a:srgbClr val="9FB8CD"/>
              </a:buClr>
              <a:buNone/>
            </a:pPr>
            <a:r>
              <a:rPr lang="it-IT" sz="2400" b="1" dirty="0">
                <a:solidFill>
                  <a:schemeClr val="accent1">
                    <a:lumMod val="75000"/>
                  </a:schemeClr>
                </a:solidFill>
                <a:latin typeface="Arial" panose="020B0604020202020204" pitchFamily="34" charset="0"/>
                <a:cs typeface="Arial" panose="020B0604020202020204" pitchFamily="34" charset="0"/>
              </a:rPr>
              <a:t>Il Consiglio Scientifico</a:t>
            </a:r>
            <a:endParaRPr lang="en-US" altLang="it-IT" sz="24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37362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0;p1">
            <a:extLst>
              <a:ext uri="{FF2B5EF4-FFF2-40B4-BE49-F238E27FC236}">
                <a16:creationId xmlns:a16="http://schemas.microsoft.com/office/drawing/2014/main" xmlns="" id="{BFE2DCA4-DDF7-95B3-D9CA-58D0BAE0BDBA}"/>
              </a:ext>
            </a:extLst>
          </p:cNvPr>
          <p:cNvSpPr txBox="1">
            <a:spLocks/>
          </p:cNvSpPr>
          <p:nvPr/>
        </p:nvSpPr>
        <p:spPr>
          <a:xfrm>
            <a:off x="387725" y="741693"/>
            <a:ext cx="9229033" cy="2831625"/>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5600"/>
              <a:buFont typeface="Times New Roman"/>
              <a:buNone/>
            </a:pPr>
            <a:r>
              <a:rPr lang="it-IT" sz="3200" dirty="0">
                <a:solidFill>
                  <a:srgbClr val="FF0000"/>
                </a:solidFill>
                <a:latin typeface="Arial" panose="020B0604020202020204" pitchFamily="34" charset="0"/>
                <a:ea typeface="Times New Roman"/>
                <a:cs typeface="Arial" panose="020B0604020202020204" pitchFamily="34" charset="0"/>
                <a:sym typeface="Times New Roman"/>
              </a:rPr>
              <a:t>PROSIT</a:t>
            </a:r>
            <a:r>
              <a:rPr lang="it-IT" sz="3200" dirty="0">
                <a:latin typeface="Arial" panose="020B0604020202020204" pitchFamily="34" charset="0"/>
                <a:ea typeface="Times New Roman"/>
                <a:cs typeface="Arial" panose="020B0604020202020204" pitchFamily="34" charset="0"/>
                <a:sym typeface="Times New Roman"/>
              </a:rPr>
              <a:t> </a:t>
            </a:r>
            <a:br>
              <a:rPr lang="it-IT" sz="3200" dirty="0">
                <a:latin typeface="Arial" panose="020B0604020202020204" pitchFamily="34" charset="0"/>
                <a:ea typeface="Times New Roman"/>
                <a:cs typeface="Arial" panose="020B0604020202020204" pitchFamily="34" charset="0"/>
                <a:sym typeface="Times New Roman"/>
              </a:rPr>
            </a:br>
            <a:r>
              <a:rPr lang="it-IT" sz="3200" dirty="0">
                <a:solidFill>
                  <a:schemeClr val="accent1">
                    <a:lumMod val="75000"/>
                  </a:schemeClr>
                </a:solidFill>
                <a:latin typeface="Arial" panose="020B0604020202020204" pitchFamily="34" charset="0"/>
                <a:ea typeface="Times New Roman"/>
                <a:cs typeface="Arial" panose="020B0604020202020204" pitchFamily="34" charset="0"/>
                <a:sym typeface="Times New Roman"/>
              </a:rPr>
              <a:t>Sviluppo, applicazione e validazione di </a:t>
            </a:r>
            <a:r>
              <a:rPr lang="it-IT" sz="3200" dirty="0" err="1">
                <a:solidFill>
                  <a:srgbClr val="FF0000"/>
                </a:solidFill>
                <a:latin typeface="Arial" panose="020B0604020202020204" pitchFamily="34" charset="0"/>
                <a:ea typeface="Times New Roman"/>
                <a:cs typeface="Arial" panose="020B0604020202020204" pitchFamily="34" charset="0"/>
                <a:sym typeface="Times New Roman"/>
              </a:rPr>
              <a:t>PRO</a:t>
            </a:r>
            <a:r>
              <a:rPr lang="it-IT" sz="3200" dirty="0" err="1">
                <a:solidFill>
                  <a:schemeClr val="accent1">
                    <a:lumMod val="75000"/>
                  </a:schemeClr>
                </a:solidFill>
                <a:latin typeface="Arial" panose="020B0604020202020204" pitchFamily="34" charset="0"/>
                <a:ea typeface="Times New Roman"/>
                <a:cs typeface="Arial" panose="020B0604020202020204" pitchFamily="34" charset="0"/>
                <a:sym typeface="Times New Roman"/>
              </a:rPr>
              <a:t>dotti</a:t>
            </a:r>
            <a:r>
              <a:rPr lang="it-IT" sz="3200" dirty="0">
                <a:solidFill>
                  <a:schemeClr val="accent1">
                    <a:lumMod val="75000"/>
                  </a:schemeClr>
                </a:solidFill>
                <a:latin typeface="Arial" panose="020B0604020202020204" pitchFamily="34" charset="0"/>
                <a:ea typeface="Times New Roman"/>
                <a:cs typeface="Arial" panose="020B0604020202020204" pitchFamily="34" charset="0"/>
                <a:sym typeface="Times New Roman"/>
              </a:rPr>
              <a:t>, Processi e </a:t>
            </a:r>
            <a:r>
              <a:rPr lang="it-IT" sz="3200" dirty="0">
                <a:solidFill>
                  <a:srgbClr val="FF0000"/>
                </a:solidFill>
                <a:latin typeface="Arial" panose="020B0604020202020204" pitchFamily="34" charset="0"/>
                <a:ea typeface="Times New Roman"/>
                <a:cs typeface="Arial" panose="020B0604020202020204" pitchFamily="34" charset="0"/>
                <a:sym typeface="Times New Roman"/>
              </a:rPr>
              <a:t>S</a:t>
            </a:r>
            <a:r>
              <a:rPr lang="it-IT" sz="3200" dirty="0">
                <a:solidFill>
                  <a:schemeClr val="accent1">
                    <a:lumMod val="75000"/>
                  </a:schemeClr>
                </a:solidFill>
                <a:latin typeface="Arial" panose="020B0604020202020204" pitchFamily="34" charset="0"/>
                <a:ea typeface="Times New Roman"/>
                <a:cs typeface="Arial" panose="020B0604020202020204" pitchFamily="34" charset="0"/>
                <a:sym typeface="Times New Roman"/>
              </a:rPr>
              <a:t>ervizi per la </a:t>
            </a:r>
            <a:r>
              <a:rPr lang="it-IT" sz="3200" dirty="0" err="1">
                <a:solidFill>
                  <a:schemeClr val="accent1">
                    <a:lumMod val="75000"/>
                  </a:schemeClr>
                </a:solidFill>
                <a:latin typeface="Arial" panose="020B0604020202020204" pitchFamily="34" charset="0"/>
                <a:ea typeface="Times New Roman"/>
                <a:cs typeface="Arial" panose="020B0604020202020204" pitchFamily="34" charset="0"/>
                <a:sym typeface="Times New Roman"/>
              </a:rPr>
              <a:t>San</a:t>
            </a:r>
            <a:r>
              <a:rPr lang="it-IT" sz="3200" dirty="0" err="1">
                <a:solidFill>
                  <a:srgbClr val="FF0000"/>
                </a:solidFill>
                <a:latin typeface="Arial" panose="020B0604020202020204" pitchFamily="34" charset="0"/>
                <a:ea typeface="Times New Roman"/>
                <a:cs typeface="Arial" panose="020B0604020202020204" pitchFamily="34" charset="0"/>
                <a:sym typeface="Times New Roman"/>
              </a:rPr>
              <a:t>IT</a:t>
            </a:r>
            <a:r>
              <a:rPr lang="it-IT" sz="3200" dirty="0" err="1">
                <a:solidFill>
                  <a:schemeClr val="accent1">
                    <a:lumMod val="75000"/>
                  </a:schemeClr>
                </a:solidFill>
                <a:latin typeface="Arial" panose="020B0604020202020204" pitchFamily="34" charset="0"/>
                <a:ea typeface="Times New Roman"/>
                <a:cs typeface="Arial" panose="020B0604020202020204" pitchFamily="34" charset="0"/>
                <a:sym typeface="Times New Roman"/>
              </a:rPr>
              <a:t>à</a:t>
            </a:r>
            <a:r>
              <a:rPr lang="it-IT" sz="3200" dirty="0">
                <a:latin typeface="Arial" panose="020B0604020202020204" pitchFamily="34" charset="0"/>
                <a:ea typeface="Times New Roman"/>
                <a:cs typeface="Arial" panose="020B0604020202020204" pitchFamily="34" charset="0"/>
                <a:sym typeface="Times New Roman"/>
              </a:rPr>
              <a:t> </a:t>
            </a:r>
            <a:r>
              <a:rPr lang="it-IT" sz="3200" dirty="0">
                <a:solidFill>
                  <a:schemeClr val="accent1">
                    <a:lumMod val="75000"/>
                  </a:schemeClr>
                </a:solidFill>
                <a:latin typeface="Arial" panose="020B0604020202020204" pitchFamily="34" charset="0"/>
                <a:ea typeface="Times New Roman"/>
                <a:cs typeface="Arial" panose="020B0604020202020204" pitchFamily="34" charset="0"/>
                <a:sym typeface="Times New Roman"/>
              </a:rPr>
              <a:t>Digitale</a:t>
            </a:r>
            <a:endParaRPr lang="it-IT" sz="3200" dirty="0">
              <a:solidFill>
                <a:schemeClr val="accent1">
                  <a:lumMod val="7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71D842BA-89B5-5CA6-47E0-80101EA8651F}"/>
              </a:ext>
            </a:extLst>
          </p:cNvPr>
          <p:cNvPicPr>
            <a:picLocks noChangeAspect="1"/>
          </p:cNvPicPr>
          <p:nvPr/>
        </p:nvPicPr>
        <p:blipFill>
          <a:blip r:embed="rId2"/>
          <a:stretch>
            <a:fillRect/>
          </a:stretch>
        </p:blipFill>
        <p:spPr>
          <a:xfrm>
            <a:off x="512915" y="3548999"/>
            <a:ext cx="5468586" cy="97544"/>
          </a:xfrm>
          <a:prstGeom prst="rect">
            <a:avLst/>
          </a:prstGeom>
        </p:spPr>
      </p:pic>
      <p:pic>
        <p:nvPicPr>
          <p:cNvPr id="3" name="Picture 3">
            <a:extLst>
              <a:ext uri="{FF2B5EF4-FFF2-40B4-BE49-F238E27FC236}">
                <a16:creationId xmlns:a16="http://schemas.microsoft.com/office/drawing/2014/main" xmlns="" id="{4E8D93F0-560B-8BDE-FF84-0421C1F5D5C2}"/>
              </a:ext>
            </a:extLst>
          </p:cNvPr>
          <p:cNvPicPr>
            <a:picLocks noChangeAspect="1"/>
          </p:cNvPicPr>
          <p:nvPr/>
        </p:nvPicPr>
        <p:blipFill>
          <a:blip r:embed="rId3"/>
          <a:stretch>
            <a:fillRect/>
          </a:stretch>
        </p:blipFill>
        <p:spPr>
          <a:xfrm>
            <a:off x="284148" y="1159167"/>
            <a:ext cx="3007377" cy="684263"/>
          </a:xfrm>
          <a:prstGeom prst="rect">
            <a:avLst/>
          </a:prstGeom>
        </p:spPr>
      </p:pic>
      <p:pic>
        <p:nvPicPr>
          <p:cNvPr id="8" name="Immagine 7">
            <a:extLst>
              <a:ext uri="{FF2B5EF4-FFF2-40B4-BE49-F238E27FC236}">
                <a16:creationId xmlns:a16="http://schemas.microsoft.com/office/drawing/2014/main" xmlns="" id="{19208362-02C3-80C1-36F8-17286C162DC3}"/>
              </a:ext>
            </a:extLst>
          </p:cNvPr>
          <p:cNvPicPr>
            <a:picLocks noChangeAspect="1"/>
          </p:cNvPicPr>
          <p:nvPr/>
        </p:nvPicPr>
        <p:blipFill>
          <a:blip r:embed="rId4" r:link="rId5">
            <a:extLst>
              <a:ext uri="{28A0092B-C50C-407E-A947-70E740481C1C}">
                <a14:useLocalDpi xmlns:a14="http://schemas.microsoft.com/office/drawing/2010/main" xmlns="" val="0"/>
              </a:ext>
            </a:extLst>
          </a:blip>
          <a:srcRect/>
          <a:stretch>
            <a:fillRect/>
          </a:stretch>
        </p:blipFill>
        <p:spPr bwMode="auto">
          <a:xfrm>
            <a:off x="3578973" y="1199886"/>
            <a:ext cx="2846538" cy="684263"/>
          </a:xfrm>
          <a:prstGeom prst="rect">
            <a:avLst/>
          </a:prstGeom>
          <a:noFill/>
          <a:ln>
            <a:noFill/>
          </a:ln>
        </p:spPr>
      </p:pic>
    </p:spTree>
    <p:extLst>
      <p:ext uri="{BB962C8B-B14F-4D97-AF65-F5344CB8AC3E}">
        <p14:creationId xmlns:p14="http://schemas.microsoft.com/office/powerpoint/2010/main" xmlns="" val="109660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0BB32-BD4F-64DE-36C0-AA6A74E6B752}"/>
              </a:ext>
            </a:extLst>
          </p:cNvPr>
          <p:cNvPicPr>
            <a:picLocks noChangeAspect="1"/>
          </p:cNvPicPr>
          <p:nvPr/>
        </p:nvPicPr>
        <p:blipFill>
          <a:blip r:embed="rId3"/>
          <a:stretch>
            <a:fillRect/>
          </a:stretch>
        </p:blipFill>
        <p:spPr>
          <a:xfrm>
            <a:off x="313266" y="1825625"/>
            <a:ext cx="5468586" cy="97544"/>
          </a:xfrm>
          <a:prstGeom prst="rect">
            <a:avLst/>
          </a:prstGeom>
        </p:spPr>
      </p:pic>
      <p:sp>
        <p:nvSpPr>
          <p:cNvPr id="5" name="Google Shape;101;p2">
            <a:extLst>
              <a:ext uri="{FF2B5EF4-FFF2-40B4-BE49-F238E27FC236}">
                <a16:creationId xmlns:a16="http://schemas.microsoft.com/office/drawing/2014/main" xmlns="" id="{FABA685B-6F38-B492-F8BF-1DB784684E40}"/>
              </a:ext>
            </a:extLst>
          </p:cNvPr>
          <p:cNvSpPr txBox="1">
            <a:spLocks/>
          </p:cNvSpPr>
          <p:nvPr/>
        </p:nvSpPr>
        <p:spPr>
          <a:xfrm>
            <a:off x="1528131" y="1096550"/>
            <a:ext cx="3038856" cy="868922"/>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5400"/>
              <a:buFont typeface="Times New Roman"/>
              <a:buNone/>
            </a:pPr>
            <a:r>
              <a:rPr lang="it-IT" dirty="0">
                <a:solidFill>
                  <a:srgbClr val="FF0000"/>
                </a:solidFill>
                <a:latin typeface="Arial" panose="020B0604020202020204" pitchFamily="34" charset="0"/>
                <a:ea typeface="Times New Roman"/>
                <a:cs typeface="Arial" panose="020B0604020202020204" pitchFamily="34" charset="0"/>
                <a:sym typeface="Times New Roman"/>
              </a:rPr>
              <a:t>OBIETTIVI</a:t>
            </a:r>
            <a:endParaRPr lang="it-IT"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5A9D43A8-659B-910F-5E3E-60D4BCC20CE1}"/>
              </a:ext>
            </a:extLst>
          </p:cNvPr>
          <p:cNvPicPr>
            <a:picLocks noChangeAspect="1"/>
          </p:cNvPicPr>
          <p:nvPr/>
        </p:nvPicPr>
        <p:blipFill>
          <a:blip r:embed="rId4"/>
          <a:stretch>
            <a:fillRect/>
          </a:stretch>
        </p:blipFill>
        <p:spPr>
          <a:xfrm>
            <a:off x="6495057" y="993524"/>
            <a:ext cx="4633192" cy="2493576"/>
          </a:xfrm>
          <a:prstGeom prst="rect">
            <a:avLst/>
          </a:prstGeom>
        </p:spPr>
      </p:pic>
      <p:pic>
        <p:nvPicPr>
          <p:cNvPr id="9" name="Google Shape;104;p2" descr="Immagine che contiene persona, interno, Petto, uomo&#10;&#10;Descrizione generata automaticamente">
            <a:extLst>
              <a:ext uri="{FF2B5EF4-FFF2-40B4-BE49-F238E27FC236}">
                <a16:creationId xmlns:a16="http://schemas.microsoft.com/office/drawing/2014/main" xmlns="" id="{15DE92CB-4800-6C35-3D99-0388D9AB74A0}"/>
              </a:ext>
            </a:extLst>
          </p:cNvPr>
          <p:cNvPicPr preferRelativeResize="0"/>
          <p:nvPr/>
        </p:nvPicPr>
        <p:blipFill rotWithShape="1">
          <a:blip r:embed="rId5">
            <a:alphaModFix/>
          </a:blip>
          <a:srcRect/>
          <a:stretch/>
        </p:blipFill>
        <p:spPr>
          <a:xfrm>
            <a:off x="6885432" y="3487100"/>
            <a:ext cx="3517094" cy="2751682"/>
          </a:xfrm>
          <a:prstGeom prst="rect">
            <a:avLst/>
          </a:prstGeom>
          <a:noFill/>
          <a:ln w="9525" cap="flat" cmpd="sng">
            <a:solidFill>
              <a:srgbClr val="073763"/>
            </a:solidFill>
            <a:prstDash val="solid"/>
            <a:round/>
            <a:headEnd type="none" w="sm" len="sm"/>
            <a:tailEnd type="none" w="sm" len="sm"/>
          </a:ln>
        </p:spPr>
      </p:pic>
      <p:sp>
        <p:nvSpPr>
          <p:cNvPr id="10" name="Google Shape;103;p2">
            <a:extLst>
              <a:ext uri="{FF2B5EF4-FFF2-40B4-BE49-F238E27FC236}">
                <a16:creationId xmlns:a16="http://schemas.microsoft.com/office/drawing/2014/main" xmlns="" id="{195396FC-9245-D4D9-7A8B-833552B05742}"/>
              </a:ext>
            </a:extLst>
          </p:cNvPr>
          <p:cNvSpPr txBox="1">
            <a:spLocks/>
          </p:cNvSpPr>
          <p:nvPr/>
        </p:nvSpPr>
        <p:spPr>
          <a:xfrm>
            <a:off x="68318" y="2090809"/>
            <a:ext cx="6348152" cy="2277549"/>
          </a:xfrm>
          <a:prstGeom prst="rect">
            <a:avLst/>
          </a:prstGeom>
          <a:noFill/>
          <a:ln w="9525" cap="flat" cmpd="sng">
            <a:solidFill>
              <a:schemeClr val="dk1"/>
            </a:solidFill>
            <a:prstDash val="solid"/>
            <a:round/>
            <a:headEnd type="none" w="sm" len="sm"/>
            <a:tailEnd type="none" w="sm" len="sm"/>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chemeClr val="dk1"/>
              </a:buClr>
              <a:buSzPts val="2000"/>
            </a:pPr>
            <a:r>
              <a:rPr lang="it-IT" sz="1800" dirty="0">
                <a:solidFill>
                  <a:srgbClr val="002060"/>
                </a:solidFill>
                <a:latin typeface="Arial" panose="020B0604020202020204" pitchFamily="34" charset="0"/>
                <a:ea typeface="Times New Roman"/>
                <a:cs typeface="Arial" panose="020B0604020202020204" pitchFamily="34" charset="0"/>
                <a:sym typeface="Times New Roman"/>
              </a:rPr>
              <a:t>Telemonitoraggio e teleassistenza dei pazienti dopo la dimissione ospedaliera e/o ambulatoriale</a:t>
            </a:r>
            <a:endParaRPr lang="it-IT" sz="1800" dirty="0">
              <a:solidFill>
                <a:srgbClr val="002060"/>
              </a:solidFill>
              <a:latin typeface="Arial" panose="020B0604020202020204" pitchFamily="34" charset="0"/>
              <a:cs typeface="Arial" panose="020B0604020202020204" pitchFamily="34" charset="0"/>
            </a:endParaRPr>
          </a:p>
          <a:p>
            <a:pPr>
              <a:lnSpc>
                <a:spcPct val="120000"/>
              </a:lnSpc>
              <a:buClr>
                <a:schemeClr val="dk1"/>
              </a:buClr>
              <a:buSzPts val="2000"/>
            </a:pPr>
            <a:r>
              <a:rPr lang="it-IT" sz="1800" dirty="0">
                <a:solidFill>
                  <a:srgbClr val="002060"/>
                </a:solidFill>
                <a:latin typeface="Arial" panose="020B0604020202020204" pitchFamily="34" charset="0"/>
                <a:ea typeface="Times New Roman"/>
                <a:cs typeface="Arial" panose="020B0604020202020204" pitchFamily="34" charset="0"/>
                <a:sym typeface="Times New Roman"/>
              </a:rPr>
              <a:t>Incentivare stili di vita compatibili con la patologia</a:t>
            </a:r>
            <a:endParaRPr lang="it-IT" sz="1800" dirty="0">
              <a:solidFill>
                <a:srgbClr val="002060"/>
              </a:solidFill>
              <a:latin typeface="Arial" panose="020B0604020202020204" pitchFamily="34" charset="0"/>
              <a:cs typeface="Arial" panose="020B0604020202020204" pitchFamily="34" charset="0"/>
            </a:endParaRPr>
          </a:p>
          <a:p>
            <a:pPr>
              <a:lnSpc>
                <a:spcPct val="120000"/>
              </a:lnSpc>
              <a:buClr>
                <a:schemeClr val="dk1"/>
              </a:buClr>
              <a:buSzPts val="2000"/>
            </a:pPr>
            <a:r>
              <a:rPr lang="it-IT" sz="1800" dirty="0">
                <a:solidFill>
                  <a:srgbClr val="002060"/>
                </a:solidFill>
                <a:latin typeface="Arial" panose="020B0604020202020204" pitchFamily="34" charset="0"/>
                <a:ea typeface="Times New Roman"/>
                <a:cs typeface="Arial" panose="020B0604020202020204" pitchFamily="34" charset="0"/>
                <a:sym typeface="Times New Roman"/>
              </a:rPr>
              <a:t>Ridurre il numero di ospedalizzazioni</a:t>
            </a:r>
            <a:endParaRPr lang="it-IT" sz="1800" dirty="0">
              <a:solidFill>
                <a:srgbClr val="002060"/>
              </a:solidFill>
              <a:latin typeface="Arial" panose="020B0604020202020204" pitchFamily="34" charset="0"/>
              <a:cs typeface="Arial" panose="020B0604020202020204" pitchFamily="34" charset="0"/>
            </a:endParaRPr>
          </a:p>
          <a:p>
            <a:pPr>
              <a:lnSpc>
                <a:spcPct val="120000"/>
              </a:lnSpc>
              <a:buClr>
                <a:schemeClr val="dk1"/>
              </a:buClr>
              <a:buSzPts val="2000"/>
            </a:pPr>
            <a:r>
              <a:rPr lang="it-IT" sz="1800" dirty="0">
                <a:solidFill>
                  <a:srgbClr val="002060"/>
                </a:solidFill>
                <a:latin typeface="Arial" panose="020B0604020202020204" pitchFamily="34" charset="0"/>
                <a:ea typeface="Times New Roman"/>
                <a:cs typeface="Arial" panose="020B0604020202020204" pitchFamily="34" charset="0"/>
                <a:sym typeface="Times New Roman"/>
              </a:rPr>
              <a:t>Sinergia tra strumenti di uso comune e programmi di cura</a:t>
            </a:r>
            <a:endParaRPr lang="it-IT" sz="1800" dirty="0">
              <a:solidFill>
                <a:srgbClr val="002060"/>
              </a:solidFill>
              <a:latin typeface="Arial" panose="020B0604020202020204" pitchFamily="34" charset="0"/>
              <a:cs typeface="Arial" panose="020B0604020202020204" pitchFamily="34" charset="0"/>
            </a:endParaRPr>
          </a:p>
        </p:txBody>
      </p:sp>
      <p:sp>
        <p:nvSpPr>
          <p:cNvPr id="11" name="Google Shape;106;p2">
            <a:extLst>
              <a:ext uri="{FF2B5EF4-FFF2-40B4-BE49-F238E27FC236}">
                <a16:creationId xmlns:a16="http://schemas.microsoft.com/office/drawing/2014/main" xmlns="" id="{0819ED28-59BD-C2D2-A431-859ED904211D}"/>
              </a:ext>
            </a:extLst>
          </p:cNvPr>
          <p:cNvSpPr txBox="1"/>
          <p:nvPr/>
        </p:nvSpPr>
        <p:spPr>
          <a:xfrm>
            <a:off x="1665900" y="4451392"/>
            <a:ext cx="3154378" cy="175428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Times New Roman"/>
              <a:buNone/>
            </a:pPr>
            <a:r>
              <a:rPr lang="it-IT" b="1" i="0" u="none" strike="noStrike" cap="none" dirty="0">
                <a:solidFill>
                  <a:srgbClr val="002060"/>
                </a:solidFill>
                <a:latin typeface="Arial" panose="020B0604020202020204" pitchFamily="34" charset="0"/>
                <a:ea typeface="Times New Roman"/>
                <a:cs typeface="Arial" panose="020B0604020202020204" pitchFamily="34" charset="0"/>
                <a:sym typeface="Times New Roman"/>
              </a:rPr>
              <a:t>PDTA attivati: </a:t>
            </a:r>
            <a:endParaRPr lang="it-IT" dirty="0">
              <a:solidFill>
                <a:srgbClr val="002060"/>
              </a:solidFill>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it-IT" b="0" i="0" u="none" strike="noStrike" cap="none" dirty="0">
                <a:solidFill>
                  <a:srgbClr val="002060"/>
                </a:solidFill>
                <a:latin typeface="Arial" panose="020B0604020202020204" pitchFamily="34" charset="0"/>
                <a:ea typeface="Times New Roman"/>
                <a:cs typeface="Arial" panose="020B0604020202020204" pitchFamily="34" charset="0"/>
                <a:sym typeface="Times New Roman"/>
              </a:rPr>
              <a:t>Ipertensione arteriosa</a:t>
            </a:r>
            <a:endParaRPr lang="it-IT" dirty="0">
              <a:solidFill>
                <a:srgbClr val="002060"/>
              </a:solidFill>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it-IT" b="0" i="0" u="none" strike="noStrike" cap="none" dirty="0">
                <a:solidFill>
                  <a:srgbClr val="002060"/>
                </a:solidFill>
                <a:latin typeface="Arial" panose="020B0604020202020204" pitchFamily="34" charset="0"/>
                <a:ea typeface="Times New Roman"/>
                <a:cs typeface="Arial" panose="020B0604020202020204" pitchFamily="34" charset="0"/>
                <a:sym typeface="Times New Roman"/>
              </a:rPr>
              <a:t>Scompenso cardiaco</a:t>
            </a:r>
            <a:endParaRPr lang="it-IT" dirty="0">
              <a:solidFill>
                <a:srgbClr val="002060"/>
              </a:solidFill>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it-IT" b="0" i="0" u="none" strike="noStrike" cap="none" dirty="0">
                <a:solidFill>
                  <a:srgbClr val="002060"/>
                </a:solidFill>
                <a:latin typeface="Arial" panose="020B0604020202020204" pitchFamily="34" charset="0"/>
                <a:ea typeface="Times New Roman"/>
                <a:cs typeface="Arial" panose="020B0604020202020204" pitchFamily="34" charset="0"/>
                <a:sym typeface="Times New Roman"/>
              </a:rPr>
              <a:t>Fibrillazione atriale e altre Aritmie</a:t>
            </a:r>
            <a:endParaRPr lang="it-IT" dirty="0">
              <a:solidFill>
                <a:srgbClr val="002060"/>
              </a:solidFill>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it-IT" b="0" i="0" u="none" strike="noStrike" cap="none" dirty="0">
                <a:solidFill>
                  <a:srgbClr val="002060"/>
                </a:solidFill>
                <a:latin typeface="Arial" panose="020B0604020202020204" pitchFamily="34" charset="0"/>
                <a:ea typeface="Times New Roman"/>
                <a:cs typeface="Arial" panose="020B0604020202020204" pitchFamily="34" charset="0"/>
                <a:sym typeface="Times New Roman"/>
              </a:rPr>
              <a:t>Embolia polmonare</a:t>
            </a:r>
            <a:endParaRPr lang="it-IT" b="0" i="0" u="none" strike="noStrike" cap="none" dirty="0">
              <a:solidFill>
                <a:srgbClr val="002060"/>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xmlns="" val="144436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3;p3">
            <a:extLst>
              <a:ext uri="{FF2B5EF4-FFF2-40B4-BE49-F238E27FC236}">
                <a16:creationId xmlns:a16="http://schemas.microsoft.com/office/drawing/2014/main" xmlns="" id="{13FCC613-4502-94F6-BEEE-5CB5C515A46C}"/>
              </a:ext>
            </a:extLst>
          </p:cNvPr>
          <p:cNvSpPr txBox="1">
            <a:spLocks noGrp="1"/>
          </p:cNvSpPr>
          <p:nvPr>
            <p:ph type="title"/>
          </p:nvPr>
        </p:nvSpPr>
        <p:spPr>
          <a:xfrm>
            <a:off x="1336950" y="1050844"/>
            <a:ext cx="4458074" cy="1282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Times New Roman"/>
              <a:buNone/>
            </a:pPr>
            <a:r>
              <a:rPr lang="it-IT" dirty="0">
                <a:solidFill>
                  <a:srgbClr val="FF0000"/>
                </a:solidFill>
                <a:latin typeface="Arial" panose="020B0604020202020204" pitchFamily="34" charset="0"/>
                <a:ea typeface="Times New Roman"/>
                <a:cs typeface="Arial" panose="020B0604020202020204" pitchFamily="34" charset="0"/>
                <a:sym typeface="Times New Roman"/>
              </a:rPr>
              <a:t>PIATTAFORMA</a:t>
            </a:r>
            <a:endParaRPr dirty="0">
              <a:solidFill>
                <a:srgbClr val="FF0000"/>
              </a:solidFill>
              <a:latin typeface="Arial" panose="020B0604020202020204" pitchFamily="34" charset="0"/>
              <a:cs typeface="Arial" panose="020B0604020202020204" pitchFamily="34" charset="0"/>
            </a:endParaRPr>
          </a:p>
        </p:txBody>
      </p:sp>
      <p:sp>
        <p:nvSpPr>
          <p:cNvPr id="5" name="Google Shape;114;p3">
            <a:extLst>
              <a:ext uri="{FF2B5EF4-FFF2-40B4-BE49-F238E27FC236}">
                <a16:creationId xmlns:a16="http://schemas.microsoft.com/office/drawing/2014/main" xmlns="" id="{60DE6D8E-6C43-EBC2-24D2-647C00940FCF}"/>
              </a:ext>
            </a:extLst>
          </p:cNvPr>
          <p:cNvSpPr/>
          <p:nvPr/>
        </p:nvSpPr>
        <p:spPr>
          <a:xfrm>
            <a:off x="669036" y="2314900"/>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 name="Google Shape;118;p3" descr="Immagine che contiene schermata, testo, software, Software multimediale&#10;&#10;Descrizione generata automaticamente">
            <a:extLst>
              <a:ext uri="{FF2B5EF4-FFF2-40B4-BE49-F238E27FC236}">
                <a16:creationId xmlns:a16="http://schemas.microsoft.com/office/drawing/2014/main" xmlns="" id="{10F18157-E9AA-8CAB-6CEE-ADFC39D15B4E}"/>
              </a:ext>
            </a:extLst>
          </p:cNvPr>
          <p:cNvPicPr preferRelativeResize="0"/>
          <p:nvPr/>
        </p:nvPicPr>
        <p:blipFill rotWithShape="1">
          <a:blip r:embed="rId3">
            <a:alphaModFix/>
          </a:blip>
          <a:srcRect l="10477" t="10443" r="10594" b="47271"/>
          <a:stretch/>
        </p:blipFill>
        <p:spPr>
          <a:xfrm>
            <a:off x="6265164" y="1125963"/>
            <a:ext cx="5022730" cy="1080460"/>
          </a:xfrm>
          <a:prstGeom prst="rect">
            <a:avLst/>
          </a:prstGeom>
          <a:noFill/>
          <a:ln w="9525" cap="flat" cmpd="sng">
            <a:solidFill>
              <a:srgbClr val="073763"/>
            </a:solidFill>
            <a:prstDash val="solid"/>
            <a:round/>
            <a:headEnd type="none" w="sm" len="sm"/>
            <a:tailEnd type="none" w="sm" len="sm"/>
          </a:ln>
        </p:spPr>
      </p:pic>
      <p:pic>
        <p:nvPicPr>
          <p:cNvPr id="7" name="Picture 6">
            <a:extLst>
              <a:ext uri="{FF2B5EF4-FFF2-40B4-BE49-F238E27FC236}">
                <a16:creationId xmlns:a16="http://schemas.microsoft.com/office/drawing/2014/main" xmlns="" id="{9A708AD7-F2D1-AF28-271E-2B9C2A6F9796}"/>
              </a:ext>
            </a:extLst>
          </p:cNvPr>
          <p:cNvPicPr>
            <a:picLocks noChangeAspect="1"/>
          </p:cNvPicPr>
          <p:nvPr/>
        </p:nvPicPr>
        <p:blipFill>
          <a:blip r:embed="rId4"/>
          <a:stretch>
            <a:fillRect/>
          </a:stretch>
        </p:blipFill>
        <p:spPr>
          <a:xfrm>
            <a:off x="1445272" y="2545309"/>
            <a:ext cx="8699503" cy="3511273"/>
          </a:xfrm>
          <a:prstGeom prst="rect">
            <a:avLst/>
          </a:prstGeom>
        </p:spPr>
      </p:pic>
    </p:spTree>
    <p:extLst>
      <p:ext uri="{BB962C8B-B14F-4D97-AF65-F5344CB8AC3E}">
        <p14:creationId xmlns:p14="http://schemas.microsoft.com/office/powerpoint/2010/main" xmlns="" val="420860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5;p4">
            <a:extLst>
              <a:ext uri="{FF2B5EF4-FFF2-40B4-BE49-F238E27FC236}">
                <a16:creationId xmlns:a16="http://schemas.microsoft.com/office/drawing/2014/main" xmlns="" id="{87710ED7-7495-9A81-D55B-FFA33A0AA25B}"/>
              </a:ext>
            </a:extLst>
          </p:cNvPr>
          <p:cNvSpPr txBox="1">
            <a:spLocks/>
          </p:cNvSpPr>
          <p:nvPr/>
        </p:nvSpPr>
        <p:spPr>
          <a:xfrm>
            <a:off x="1865876" y="834775"/>
            <a:ext cx="9391129"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800"/>
              <a:buFont typeface="Times New Roman"/>
              <a:buNone/>
            </a:pPr>
            <a:r>
              <a:rPr lang="it-IT" sz="2800" dirty="0">
                <a:solidFill>
                  <a:srgbClr val="FF0000"/>
                </a:solidFill>
                <a:latin typeface="Arial" panose="020B0604020202020204" pitchFamily="34" charset="0"/>
                <a:ea typeface="Times New Roman"/>
                <a:cs typeface="Arial" panose="020B0604020202020204" pitchFamily="34" charset="0"/>
                <a:sym typeface="Times New Roman"/>
              </a:rPr>
              <a:t>RISULTATI - Miglioramento della qualità di vita già nel</a:t>
            </a:r>
          </a:p>
          <a:p>
            <a:pPr>
              <a:spcBef>
                <a:spcPts val="0"/>
              </a:spcBef>
              <a:buClr>
                <a:schemeClr val="dk1"/>
              </a:buClr>
              <a:buSzPts val="4800"/>
              <a:buFont typeface="Times New Roman"/>
              <a:buNone/>
            </a:pPr>
            <a:r>
              <a:rPr lang="it-IT" sz="2800" dirty="0">
                <a:solidFill>
                  <a:srgbClr val="FF0000"/>
                </a:solidFill>
                <a:latin typeface="Arial" panose="020B0604020202020204" pitchFamily="34" charset="0"/>
                <a:ea typeface="Times New Roman"/>
                <a:cs typeface="Arial" panose="020B0604020202020204" pitchFamily="34" charset="0"/>
                <a:sym typeface="Times New Roman"/>
              </a:rPr>
              <a:t>                     primo mese di follow-up</a:t>
            </a:r>
            <a:endParaRPr lang="it-IT" sz="2800"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9D05A84-7B98-65C3-2CC5-51121C2346F6}"/>
              </a:ext>
            </a:extLst>
          </p:cNvPr>
          <p:cNvPicPr>
            <a:picLocks noChangeAspect="1"/>
          </p:cNvPicPr>
          <p:nvPr/>
        </p:nvPicPr>
        <p:blipFill>
          <a:blip r:embed="rId3"/>
          <a:stretch>
            <a:fillRect/>
          </a:stretch>
        </p:blipFill>
        <p:spPr>
          <a:xfrm>
            <a:off x="459775" y="1947677"/>
            <a:ext cx="10906689" cy="109738"/>
          </a:xfrm>
          <a:prstGeom prst="rect">
            <a:avLst/>
          </a:prstGeom>
        </p:spPr>
      </p:pic>
      <p:sp>
        <p:nvSpPr>
          <p:cNvPr id="6" name="Google Shape;128;p4">
            <a:extLst>
              <a:ext uri="{FF2B5EF4-FFF2-40B4-BE49-F238E27FC236}">
                <a16:creationId xmlns:a16="http://schemas.microsoft.com/office/drawing/2014/main" xmlns="" id="{3B497879-731E-6B10-F8D7-84AA4AE7D7D5}"/>
              </a:ext>
            </a:extLst>
          </p:cNvPr>
          <p:cNvSpPr txBox="1"/>
          <p:nvPr/>
        </p:nvSpPr>
        <p:spPr>
          <a:xfrm>
            <a:off x="422135" y="2195367"/>
            <a:ext cx="4700400" cy="2769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dirty="0">
                <a:solidFill>
                  <a:srgbClr val="757070"/>
                </a:solidFill>
                <a:latin typeface="Arial" panose="020B0604020202020204" pitchFamily="34" charset="0"/>
                <a:ea typeface="Calibri"/>
                <a:cs typeface="Arial" panose="020B0604020202020204" pitchFamily="34" charset="0"/>
                <a:sym typeface="Calibri"/>
              </a:rPr>
              <a:t>n. 67 </a:t>
            </a:r>
            <a:r>
              <a:rPr lang="it-IT" sz="1200" b="1" i="0" u="none" strike="noStrike" cap="none" dirty="0">
                <a:solidFill>
                  <a:srgbClr val="757070"/>
                </a:solidFill>
                <a:latin typeface="Arial" panose="020B0604020202020204" pitchFamily="34" charset="0"/>
                <a:ea typeface="Calibri"/>
                <a:cs typeface="Arial" panose="020B0604020202020204" pitchFamily="34" charset="0"/>
                <a:sym typeface="Calibri"/>
              </a:rPr>
              <a:t>pazienti arruolati nei primi 3 mesi di sperimentazione</a:t>
            </a:r>
            <a:endParaRPr sz="1500" b="1" dirty="0">
              <a:latin typeface="Arial" panose="020B0604020202020204" pitchFamily="34" charset="0"/>
              <a:cs typeface="Arial" panose="020B0604020202020204" pitchFamily="34" charset="0"/>
            </a:endParaRPr>
          </a:p>
        </p:txBody>
      </p:sp>
      <p:sp>
        <p:nvSpPr>
          <p:cNvPr id="7" name="Google Shape;129;p4">
            <a:extLst>
              <a:ext uri="{FF2B5EF4-FFF2-40B4-BE49-F238E27FC236}">
                <a16:creationId xmlns:a16="http://schemas.microsoft.com/office/drawing/2014/main" xmlns="" id="{BC16E35F-5631-0355-678A-54AA80EB2C8E}"/>
              </a:ext>
            </a:extLst>
          </p:cNvPr>
          <p:cNvSpPr txBox="1"/>
          <p:nvPr/>
        </p:nvSpPr>
        <p:spPr>
          <a:xfrm>
            <a:off x="6029469" y="2197702"/>
            <a:ext cx="4032938" cy="276959"/>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b="1" dirty="0">
                <a:solidFill>
                  <a:srgbClr val="757070"/>
                </a:solidFill>
                <a:latin typeface="Arial" panose="020B0604020202020204" pitchFamily="34" charset="0"/>
                <a:ea typeface="Calibri"/>
                <a:cs typeface="Arial" panose="020B0604020202020204" pitchFamily="34" charset="0"/>
                <a:sym typeface="Calibri"/>
              </a:rPr>
              <a:t>Nelle ultime 4 settimane si è sentito calmo e sereno?</a:t>
            </a:r>
            <a:endParaRPr sz="1500" b="1" dirty="0">
              <a:latin typeface="Arial" panose="020B0604020202020204" pitchFamily="34" charset="0"/>
              <a:cs typeface="Arial" panose="020B0604020202020204" pitchFamily="34" charset="0"/>
            </a:endParaRPr>
          </a:p>
        </p:txBody>
      </p:sp>
      <p:pic>
        <p:nvPicPr>
          <p:cNvPr id="8" name="Google Shape;130;p4">
            <a:extLst>
              <a:ext uri="{FF2B5EF4-FFF2-40B4-BE49-F238E27FC236}">
                <a16:creationId xmlns:a16="http://schemas.microsoft.com/office/drawing/2014/main" xmlns="" id="{F9378390-019F-CE10-BF22-EEF164CF8984}"/>
              </a:ext>
            </a:extLst>
          </p:cNvPr>
          <p:cNvPicPr preferRelativeResize="0"/>
          <p:nvPr/>
        </p:nvPicPr>
        <p:blipFill>
          <a:blip r:embed="rId4">
            <a:alphaModFix/>
          </a:blip>
          <a:stretch>
            <a:fillRect/>
          </a:stretch>
        </p:blipFill>
        <p:spPr>
          <a:xfrm>
            <a:off x="5586550" y="2724462"/>
            <a:ext cx="4918776" cy="3298763"/>
          </a:xfrm>
          <a:prstGeom prst="rect">
            <a:avLst/>
          </a:prstGeom>
          <a:noFill/>
          <a:ln w="9525" cap="flat" cmpd="sng">
            <a:solidFill>
              <a:schemeClr val="lt2"/>
            </a:solidFill>
            <a:prstDash val="solid"/>
            <a:round/>
            <a:headEnd type="none" w="sm" len="sm"/>
            <a:tailEnd type="none" w="sm" len="sm"/>
          </a:ln>
        </p:spPr>
      </p:pic>
      <p:pic>
        <p:nvPicPr>
          <p:cNvPr id="9" name="Google Shape;131;p4">
            <a:extLst>
              <a:ext uri="{FF2B5EF4-FFF2-40B4-BE49-F238E27FC236}">
                <a16:creationId xmlns:a16="http://schemas.microsoft.com/office/drawing/2014/main" xmlns="" id="{D007D56E-260C-A486-1D51-B0203EEE80B0}"/>
              </a:ext>
            </a:extLst>
          </p:cNvPr>
          <p:cNvPicPr preferRelativeResize="0"/>
          <p:nvPr/>
        </p:nvPicPr>
        <p:blipFill rotWithShape="1">
          <a:blip r:embed="rId5">
            <a:alphaModFix/>
          </a:blip>
          <a:srcRect/>
          <a:stretch/>
        </p:blipFill>
        <p:spPr>
          <a:xfrm>
            <a:off x="471794" y="2735935"/>
            <a:ext cx="4601082" cy="3226332"/>
          </a:xfrm>
          <a:prstGeom prst="rect">
            <a:avLst/>
          </a:prstGeom>
          <a:noFill/>
          <a:ln>
            <a:noFill/>
          </a:ln>
        </p:spPr>
      </p:pic>
      <p:sp>
        <p:nvSpPr>
          <p:cNvPr id="2" name="CasellaDiTesto 1">
            <a:extLst>
              <a:ext uri="{FF2B5EF4-FFF2-40B4-BE49-F238E27FC236}">
                <a16:creationId xmlns:a16="http://schemas.microsoft.com/office/drawing/2014/main" xmlns="" id="{BD043184-5DC0-D857-7BCC-E24CA264E585}"/>
              </a:ext>
            </a:extLst>
          </p:cNvPr>
          <p:cNvSpPr txBox="1"/>
          <p:nvPr/>
        </p:nvSpPr>
        <p:spPr>
          <a:xfrm>
            <a:off x="6041995" y="3203437"/>
            <a:ext cx="4302689" cy="461665"/>
          </a:xfrm>
          <a:prstGeom prst="rect">
            <a:avLst/>
          </a:prstGeom>
          <a:noFill/>
        </p:spPr>
        <p:txBody>
          <a:bodyPr wrap="square" rtlCol="0">
            <a:spAutoFit/>
          </a:bodyPr>
          <a:lstStyle/>
          <a:p>
            <a:pPr algn="just"/>
            <a:r>
              <a:rPr lang="it-IT" sz="1200" b="1" i="0" u="none" strike="noStrike" dirty="0">
                <a:solidFill>
                  <a:srgbClr val="000000"/>
                </a:solidFill>
                <a:effectLst/>
                <a:latin typeface="Abel" panose="02000506030000020004" pitchFamily="2" charset="0"/>
              </a:rPr>
              <a:t>asse delle ordinate: 1= sempre, 2= quasi sempre, 3= molto tempo,</a:t>
            </a:r>
          </a:p>
          <a:p>
            <a:pPr algn="just"/>
            <a:r>
              <a:rPr lang="it-IT" sz="1200" b="1" i="0" u="none" strike="noStrike" dirty="0">
                <a:solidFill>
                  <a:srgbClr val="000000"/>
                </a:solidFill>
                <a:effectLst/>
                <a:latin typeface="Abel" panose="02000506030000020004" pitchFamily="2" charset="0"/>
              </a:rPr>
              <a:t>4= una parte del tempo, 5= quasi mai, 6= mai</a:t>
            </a:r>
            <a:endParaRPr lang="it-IT" sz="1200" b="1" dirty="0">
              <a:latin typeface="Abel" panose="02000506030000020004" pitchFamily="2" charset="0"/>
            </a:endParaRPr>
          </a:p>
        </p:txBody>
      </p:sp>
    </p:spTree>
    <p:extLst>
      <p:ext uri="{BB962C8B-B14F-4D97-AF65-F5344CB8AC3E}">
        <p14:creationId xmlns:p14="http://schemas.microsoft.com/office/powerpoint/2010/main" xmlns="" val="415269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5;p4">
            <a:extLst>
              <a:ext uri="{FF2B5EF4-FFF2-40B4-BE49-F238E27FC236}">
                <a16:creationId xmlns:a16="http://schemas.microsoft.com/office/drawing/2014/main" xmlns="" id="{4E3F8BB0-577C-99D6-6C29-A0E2913B799C}"/>
              </a:ext>
            </a:extLst>
          </p:cNvPr>
          <p:cNvSpPr txBox="1">
            <a:spLocks/>
          </p:cNvSpPr>
          <p:nvPr/>
        </p:nvSpPr>
        <p:spPr>
          <a:xfrm>
            <a:off x="4821838" y="895796"/>
            <a:ext cx="2629288"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800"/>
              <a:buFont typeface="Times New Roman"/>
              <a:buNone/>
            </a:pPr>
            <a:r>
              <a:rPr lang="it-IT" sz="3200" dirty="0">
                <a:solidFill>
                  <a:srgbClr val="FF0000"/>
                </a:solidFill>
                <a:latin typeface="Arial" panose="020B0604020202020204" pitchFamily="34" charset="0"/>
                <a:ea typeface="Times New Roman"/>
                <a:cs typeface="Arial" panose="020B0604020202020204" pitchFamily="34" charset="0"/>
                <a:sym typeface="Times New Roman"/>
              </a:rPr>
              <a:t>RISULTATI</a:t>
            </a:r>
            <a:endParaRPr lang="it-IT" sz="3200"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88A6641-0A3A-AC99-1FBB-126ED22E4109}"/>
              </a:ext>
            </a:extLst>
          </p:cNvPr>
          <p:cNvPicPr>
            <a:picLocks noChangeAspect="1"/>
          </p:cNvPicPr>
          <p:nvPr/>
        </p:nvPicPr>
        <p:blipFill>
          <a:blip r:embed="rId3"/>
          <a:stretch>
            <a:fillRect/>
          </a:stretch>
        </p:blipFill>
        <p:spPr>
          <a:xfrm>
            <a:off x="459775" y="2800298"/>
            <a:ext cx="10906689" cy="109738"/>
          </a:xfrm>
          <a:prstGeom prst="rect">
            <a:avLst/>
          </a:prstGeom>
        </p:spPr>
      </p:pic>
      <p:grpSp>
        <p:nvGrpSpPr>
          <p:cNvPr id="6" name="Group 5">
            <a:extLst>
              <a:ext uri="{FF2B5EF4-FFF2-40B4-BE49-F238E27FC236}">
                <a16:creationId xmlns:a16="http://schemas.microsoft.com/office/drawing/2014/main" xmlns="" id="{C8E2C49D-F157-ADF0-88D6-8041B30FDDEE}"/>
              </a:ext>
            </a:extLst>
          </p:cNvPr>
          <p:cNvGrpSpPr/>
          <p:nvPr/>
        </p:nvGrpSpPr>
        <p:grpSpPr>
          <a:xfrm>
            <a:off x="475033" y="3179881"/>
            <a:ext cx="11241934" cy="2742195"/>
            <a:chOff x="124530" y="1908774"/>
            <a:chExt cx="11976694" cy="3037125"/>
          </a:xfrm>
        </p:grpSpPr>
        <p:pic>
          <p:nvPicPr>
            <p:cNvPr id="7" name="Google Shape;142;g28042b2bfb8_0_12">
              <a:extLst>
                <a:ext uri="{FF2B5EF4-FFF2-40B4-BE49-F238E27FC236}">
                  <a16:creationId xmlns:a16="http://schemas.microsoft.com/office/drawing/2014/main" xmlns="" id="{6FCA26CB-A32A-9E03-2535-4BD3DECBD692}"/>
                </a:ext>
              </a:extLst>
            </p:cNvPr>
            <p:cNvPicPr preferRelativeResize="0"/>
            <p:nvPr/>
          </p:nvPicPr>
          <p:blipFill>
            <a:blip r:embed="rId4">
              <a:alphaModFix/>
            </a:blip>
            <a:stretch>
              <a:fillRect/>
            </a:stretch>
          </p:blipFill>
          <p:spPr>
            <a:xfrm>
              <a:off x="5124125" y="1908787"/>
              <a:ext cx="6977099" cy="3037101"/>
            </a:xfrm>
            <a:prstGeom prst="rect">
              <a:avLst/>
            </a:prstGeom>
            <a:noFill/>
            <a:ln w="9525" cap="flat" cmpd="sng">
              <a:solidFill>
                <a:schemeClr val="lt2"/>
              </a:solidFill>
              <a:prstDash val="solid"/>
              <a:round/>
              <a:headEnd type="none" w="sm" len="sm"/>
              <a:tailEnd type="none" w="sm" len="sm"/>
            </a:ln>
          </p:spPr>
        </p:pic>
        <p:pic>
          <p:nvPicPr>
            <p:cNvPr id="8" name="Google Shape;143;g28042b2bfb8_0_12">
              <a:extLst>
                <a:ext uri="{FF2B5EF4-FFF2-40B4-BE49-F238E27FC236}">
                  <a16:creationId xmlns:a16="http://schemas.microsoft.com/office/drawing/2014/main" xmlns="" id="{32FDE422-DA13-55B4-1B16-528D31F28E8E}"/>
                </a:ext>
              </a:extLst>
            </p:cNvPr>
            <p:cNvPicPr preferRelativeResize="0"/>
            <p:nvPr/>
          </p:nvPicPr>
          <p:blipFill>
            <a:blip r:embed="rId5">
              <a:alphaModFix/>
            </a:blip>
            <a:stretch>
              <a:fillRect/>
            </a:stretch>
          </p:blipFill>
          <p:spPr>
            <a:xfrm>
              <a:off x="124530" y="1908774"/>
              <a:ext cx="4911819" cy="3037125"/>
            </a:xfrm>
            <a:prstGeom prst="rect">
              <a:avLst/>
            </a:prstGeom>
            <a:noFill/>
            <a:ln w="9525" cap="flat" cmpd="sng">
              <a:solidFill>
                <a:schemeClr val="lt2"/>
              </a:solidFill>
              <a:prstDash val="solid"/>
              <a:round/>
              <a:headEnd type="none" w="sm" len="sm"/>
              <a:tailEnd type="none" w="sm" len="sm"/>
            </a:ln>
          </p:spPr>
        </p:pic>
      </p:grpSp>
      <p:sp>
        <p:nvSpPr>
          <p:cNvPr id="9" name="Google Shape;141;g28042b2bfb8_0_12">
            <a:extLst>
              <a:ext uri="{FF2B5EF4-FFF2-40B4-BE49-F238E27FC236}">
                <a16:creationId xmlns:a16="http://schemas.microsoft.com/office/drawing/2014/main" xmlns="" id="{603DCE7B-C803-856F-19AA-F7C3D5B52C70}"/>
              </a:ext>
            </a:extLst>
          </p:cNvPr>
          <p:cNvSpPr txBox="1">
            <a:spLocks/>
          </p:cNvSpPr>
          <p:nvPr/>
        </p:nvSpPr>
        <p:spPr>
          <a:xfrm>
            <a:off x="951470" y="1739008"/>
            <a:ext cx="10414994" cy="10612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Clr>
                <a:srgbClr val="000000"/>
              </a:buClr>
              <a:buSzPts val="2000"/>
              <a:buFont typeface="Arial" panose="020B0604020202020204" pitchFamily="34" charset="0"/>
              <a:buNone/>
            </a:pPr>
            <a:r>
              <a:rPr lang="it-IT" sz="1800" dirty="0">
                <a:solidFill>
                  <a:srgbClr val="FF0000"/>
                </a:solidFill>
                <a:latin typeface="Arial" panose="020B0604020202020204" pitchFamily="34" charset="0"/>
                <a:ea typeface="Times New Roman"/>
                <a:cs typeface="Arial" panose="020B0604020202020204" pitchFamily="34" charset="0"/>
                <a:sym typeface="Times New Roman"/>
              </a:rPr>
              <a:t>Tutti i pazienti hanno dichiarato che il programma di telemonitoraggio e la </a:t>
            </a:r>
            <a:r>
              <a:rPr lang="it-IT" sz="1800" dirty="0" err="1">
                <a:solidFill>
                  <a:srgbClr val="FF0000"/>
                </a:solidFill>
                <a:latin typeface="Arial" panose="020B0604020202020204" pitchFamily="34" charset="0"/>
                <a:ea typeface="Times New Roman"/>
                <a:cs typeface="Arial" panose="020B0604020202020204" pitchFamily="34" charset="0"/>
                <a:sym typeface="Times New Roman"/>
              </a:rPr>
              <a:t>televisita</a:t>
            </a:r>
            <a:r>
              <a:rPr lang="it-IT" sz="1800" dirty="0">
                <a:solidFill>
                  <a:srgbClr val="FF0000"/>
                </a:solidFill>
                <a:latin typeface="Arial" panose="020B0604020202020204" pitchFamily="34" charset="0"/>
                <a:ea typeface="Times New Roman"/>
                <a:cs typeface="Arial" panose="020B0604020202020204" pitchFamily="34" charset="0"/>
                <a:sym typeface="Times New Roman"/>
              </a:rPr>
              <a:t> con ECG sono strumenti da promuovere e che essi hanno avuto effetti positivi sulla propria qualità di vita. </a:t>
            </a:r>
            <a:endParaRPr lang="it-IT"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7966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xmlns="" id="{DB9C56E7-8437-6FE2-E59D-B7502E1CF7E2}"/>
              </a:ext>
            </a:extLst>
          </p:cNvPr>
          <p:cNvGrpSpPr/>
          <p:nvPr/>
        </p:nvGrpSpPr>
        <p:grpSpPr>
          <a:xfrm>
            <a:off x="1624292" y="2157800"/>
            <a:ext cx="9805705" cy="4623100"/>
            <a:chOff x="1624292" y="2157800"/>
            <a:chExt cx="9672764" cy="4623100"/>
          </a:xfrm>
        </p:grpSpPr>
        <p:sp>
          <p:nvSpPr>
            <p:cNvPr id="6" name="Segnaposto data 3">
              <a:extLst>
                <a:ext uri="{FF2B5EF4-FFF2-40B4-BE49-F238E27FC236}">
                  <a16:creationId xmlns:a16="http://schemas.microsoft.com/office/drawing/2014/main" xmlns="" id="{2A9EA552-BD57-2A6C-ED14-796431629F8F}"/>
                </a:ext>
              </a:extLst>
            </p:cNvPr>
            <p:cNvSpPr txBox="1">
              <a:spLocks/>
            </p:cNvSpPr>
            <p:nvPr/>
          </p:nvSpPr>
          <p:spPr>
            <a:xfrm>
              <a:off x="1624292" y="6415775"/>
              <a:ext cx="2686455" cy="365125"/>
            </a:xfrm>
            <a:prstGeom prst="rect">
              <a:avLst/>
            </a:prstGeom>
          </p:spPr>
          <p:txBody>
            <a:bodyPr vert="horz" lIns="91440" tIns="45720" rIns="91440" bIns="45720" rtlCol="0" anchor="ctr"/>
            <a:lstStyle>
              <a:defPPr>
                <a:defRPr lang="it-IT"/>
              </a:defPPr>
              <a:lvl1pPr marL="0" algn="l" defTabSz="914400" rtl="0" eaLnBrk="1" latinLnBrk="0" hangingPunct="1">
                <a:defRPr sz="1200" b="0" kern="1200">
                  <a:solidFill>
                    <a:srgbClr val="1B98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08/07/2024</a:t>
              </a:r>
              <a:endParaRPr lang="it-IT" dirty="0"/>
            </a:p>
          </p:txBody>
        </p:sp>
        <p:sp>
          <p:nvSpPr>
            <p:cNvPr id="8" name="Segnaposto numero diapositiva 5">
              <a:extLst>
                <a:ext uri="{FF2B5EF4-FFF2-40B4-BE49-F238E27FC236}">
                  <a16:creationId xmlns:a16="http://schemas.microsoft.com/office/drawing/2014/main" xmlns="" id="{7041069F-1CA9-A03B-A776-AAB4C674A8E5}"/>
                </a:ext>
              </a:extLst>
            </p:cNvPr>
            <p:cNvSpPr txBox="1">
              <a:spLocks/>
            </p:cNvSpPr>
            <p:nvPr/>
          </p:nvSpPr>
          <p:spPr>
            <a:xfrm>
              <a:off x="8610600" y="6415775"/>
              <a:ext cx="2686456"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1B98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7DB4E-467E-46F0-A3EA-60F939721978}" type="slidenum">
                <a:rPr lang="it-IT" smtClean="0"/>
                <a:pPr/>
                <a:t>7</a:t>
              </a:fld>
              <a:endParaRPr lang="it-IT" dirty="0"/>
            </a:p>
          </p:txBody>
        </p:sp>
        <p:pic>
          <p:nvPicPr>
            <p:cNvPr id="12" name="Google Shape;155;p7">
              <a:extLst>
                <a:ext uri="{FF2B5EF4-FFF2-40B4-BE49-F238E27FC236}">
                  <a16:creationId xmlns:a16="http://schemas.microsoft.com/office/drawing/2014/main" xmlns="" id="{88640C5C-AF16-6244-5C7A-600361B47E26}"/>
                </a:ext>
              </a:extLst>
            </p:cNvPr>
            <p:cNvPicPr preferRelativeResize="0"/>
            <p:nvPr/>
          </p:nvPicPr>
          <p:blipFill rotWithShape="1">
            <a:blip r:embed="rId2">
              <a:alphaModFix/>
            </a:blip>
            <a:srcRect/>
            <a:stretch/>
          </p:blipFill>
          <p:spPr>
            <a:xfrm>
              <a:off x="2122344" y="2415856"/>
              <a:ext cx="2376000" cy="2052000"/>
            </a:xfrm>
            <a:prstGeom prst="rect">
              <a:avLst/>
            </a:prstGeom>
            <a:noFill/>
            <a:ln>
              <a:noFill/>
            </a:ln>
          </p:spPr>
        </p:pic>
        <p:pic>
          <p:nvPicPr>
            <p:cNvPr id="13" name="Google Shape;156;p7">
              <a:extLst>
                <a:ext uri="{FF2B5EF4-FFF2-40B4-BE49-F238E27FC236}">
                  <a16:creationId xmlns:a16="http://schemas.microsoft.com/office/drawing/2014/main" xmlns="" id="{965E39E3-9653-186E-A4BD-7CC6084C40E1}"/>
                </a:ext>
              </a:extLst>
            </p:cNvPr>
            <p:cNvPicPr preferRelativeResize="0"/>
            <p:nvPr/>
          </p:nvPicPr>
          <p:blipFill rotWithShape="1">
            <a:blip r:embed="rId3">
              <a:alphaModFix/>
            </a:blip>
            <a:srcRect/>
            <a:stretch/>
          </p:blipFill>
          <p:spPr>
            <a:xfrm>
              <a:off x="2122343" y="4252117"/>
              <a:ext cx="2376000" cy="2052000"/>
            </a:xfrm>
            <a:prstGeom prst="rect">
              <a:avLst/>
            </a:prstGeom>
            <a:noFill/>
            <a:ln>
              <a:noFill/>
            </a:ln>
          </p:spPr>
        </p:pic>
        <p:sp>
          <p:nvSpPr>
            <p:cNvPr id="14" name="Titolo 1">
              <a:extLst>
                <a:ext uri="{FF2B5EF4-FFF2-40B4-BE49-F238E27FC236}">
                  <a16:creationId xmlns:a16="http://schemas.microsoft.com/office/drawing/2014/main" xmlns="" id="{5106A4F3-DF30-A916-48E7-2BBF5FE5C137}"/>
                </a:ext>
              </a:extLst>
            </p:cNvPr>
            <p:cNvSpPr txBox="1">
              <a:spLocks/>
            </p:cNvSpPr>
            <p:nvPr/>
          </p:nvSpPr>
          <p:spPr>
            <a:xfrm>
              <a:off x="2951955" y="2183153"/>
              <a:ext cx="1701209" cy="365125"/>
            </a:xfrm>
            <a:prstGeom prst="rect">
              <a:avLst/>
            </a:prstGeom>
          </p:spPr>
          <p:txBody>
            <a:bodyPr/>
            <a:lstStyle>
              <a:lvl1pPr algn="l" defTabSz="914400" rtl="0" eaLnBrk="1" latinLnBrk="0" hangingPunct="1">
                <a:lnSpc>
                  <a:spcPct val="90000"/>
                </a:lnSpc>
                <a:spcBef>
                  <a:spcPct val="0"/>
                </a:spcBef>
                <a:buNone/>
                <a:defRPr sz="3500" b="1" kern="1200">
                  <a:solidFill>
                    <a:schemeClr val="accent2"/>
                  </a:solidFill>
                  <a:latin typeface="+mj-lt"/>
                  <a:ea typeface="+mj-ea"/>
                  <a:cs typeface="+mj-cs"/>
                </a:defRPr>
              </a:lvl1pPr>
            </a:lstStyle>
            <a:p>
              <a:r>
                <a:rPr lang="it-IT" sz="1800" dirty="0">
                  <a:solidFill>
                    <a:srgbClr val="1B98A9"/>
                  </a:solidFill>
                  <a:latin typeface="Abel" panose="02000506030000020004" pitchFamily="2" charset="0"/>
                </a:rPr>
                <a:t>BRACCIO A</a:t>
              </a:r>
            </a:p>
          </p:txBody>
        </p:sp>
        <p:pic>
          <p:nvPicPr>
            <p:cNvPr id="15" name="Immagine 14">
              <a:extLst>
                <a:ext uri="{FF2B5EF4-FFF2-40B4-BE49-F238E27FC236}">
                  <a16:creationId xmlns:a16="http://schemas.microsoft.com/office/drawing/2014/main" xmlns="" id="{B76D2C90-353B-D5B3-FAA5-C08634A107DE}"/>
                </a:ext>
              </a:extLst>
            </p:cNvPr>
            <p:cNvPicPr preferRelativeResize="0"/>
            <p:nvPr/>
          </p:nvPicPr>
          <p:blipFill rotWithShape="1">
            <a:blip r:embed="rId4">
              <a:alphaModFix/>
            </a:blip>
            <a:srcRect/>
            <a:stretch/>
          </p:blipFill>
          <p:spPr>
            <a:xfrm>
              <a:off x="4595360" y="2460276"/>
              <a:ext cx="2412000" cy="2124000"/>
            </a:xfrm>
            <a:prstGeom prst="rect">
              <a:avLst/>
            </a:prstGeom>
            <a:noFill/>
            <a:ln>
              <a:noFill/>
            </a:ln>
          </p:spPr>
        </p:pic>
        <p:pic>
          <p:nvPicPr>
            <p:cNvPr id="16" name="Immagine 15">
              <a:extLst>
                <a:ext uri="{FF2B5EF4-FFF2-40B4-BE49-F238E27FC236}">
                  <a16:creationId xmlns:a16="http://schemas.microsoft.com/office/drawing/2014/main" xmlns="" id="{20B04783-4601-D251-99B7-38E6DEB808C4}"/>
                </a:ext>
              </a:extLst>
            </p:cNvPr>
            <p:cNvPicPr preferRelativeResize="0"/>
            <p:nvPr/>
          </p:nvPicPr>
          <p:blipFill rotWithShape="1">
            <a:blip r:embed="rId5">
              <a:alphaModFix/>
            </a:blip>
            <a:srcRect/>
            <a:stretch/>
          </p:blipFill>
          <p:spPr>
            <a:xfrm>
              <a:off x="4594040" y="4310831"/>
              <a:ext cx="2412000" cy="2124000"/>
            </a:xfrm>
            <a:prstGeom prst="rect">
              <a:avLst/>
            </a:prstGeom>
            <a:noFill/>
            <a:ln>
              <a:noFill/>
            </a:ln>
          </p:spPr>
        </p:pic>
        <p:sp>
          <p:nvSpPr>
            <p:cNvPr id="17" name="Titolo 1">
              <a:extLst>
                <a:ext uri="{FF2B5EF4-FFF2-40B4-BE49-F238E27FC236}">
                  <a16:creationId xmlns:a16="http://schemas.microsoft.com/office/drawing/2014/main" xmlns="" id="{E23F3C78-AA7D-5EC2-039D-0CBF50D17CFA}"/>
                </a:ext>
              </a:extLst>
            </p:cNvPr>
            <p:cNvSpPr txBox="1">
              <a:spLocks/>
            </p:cNvSpPr>
            <p:nvPr/>
          </p:nvSpPr>
          <p:spPr>
            <a:xfrm>
              <a:off x="5389895" y="2166071"/>
              <a:ext cx="1701209" cy="365125"/>
            </a:xfrm>
            <a:prstGeom prst="rect">
              <a:avLst/>
            </a:prstGeom>
          </p:spPr>
          <p:txBody>
            <a:bodyPr/>
            <a:lstStyle>
              <a:lvl1pPr algn="l" defTabSz="914400" rtl="0" eaLnBrk="1" latinLnBrk="0" hangingPunct="1">
                <a:lnSpc>
                  <a:spcPct val="90000"/>
                </a:lnSpc>
                <a:spcBef>
                  <a:spcPct val="0"/>
                </a:spcBef>
                <a:buNone/>
                <a:defRPr sz="3500" b="1" kern="1200">
                  <a:solidFill>
                    <a:schemeClr val="accent2"/>
                  </a:solidFill>
                  <a:latin typeface="+mj-lt"/>
                  <a:ea typeface="+mj-ea"/>
                  <a:cs typeface="+mj-cs"/>
                </a:defRPr>
              </a:lvl1pPr>
            </a:lstStyle>
            <a:p>
              <a:r>
                <a:rPr lang="it-IT" sz="1800" dirty="0">
                  <a:solidFill>
                    <a:srgbClr val="1B98A9"/>
                  </a:solidFill>
                  <a:latin typeface="Abel" panose="02000506030000020004" pitchFamily="2" charset="0"/>
                </a:rPr>
                <a:t>BRACCIO B</a:t>
              </a:r>
            </a:p>
          </p:txBody>
        </p:sp>
        <p:pic>
          <p:nvPicPr>
            <p:cNvPr id="18" name="Immagine 17">
              <a:extLst>
                <a:ext uri="{FF2B5EF4-FFF2-40B4-BE49-F238E27FC236}">
                  <a16:creationId xmlns:a16="http://schemas.microsoft.com/office/drawing/2014/main" xmlns="" id="{5AA63EF4-3EE7-35B7-2710-1E573E2074CA}"/>
                </a:ext>
              </a:extLst>
            </p:cNvPr>
            <p:cNvPicPr preferRelativeResize="0"/>
            <p:nvPr/>
          </p:nvPicPr>
          <p:blipFill rotWithShape="1">
            <a:blip r:embed="rId6">
              <a:alphaModFix/>
            </a:blip>
            <a:srcRect/>
            <a:stretch/>
          </p:blipFill>
          <p:spPr>
            <a:xfrm>
              <a:off x="7014219" y="2470909"/>
              <a:ext cx="2412000" cy="2124000"/>
            </a:xfrm>
            <a:prstGeom prst="rect">
              <a:avLst/>
            </a:prstGeom>
            <a:noFill/>
            <a:ln>
              <a:noFill/>
            </a:ln>
          </p:spPr>
        </p:pic>
        <p:pic>
          <p:nvPicPr>
            <p:cNvPr id="19" name="Immagine 18">
              <a:extLst>
                <a:ext uri="{FF2B5EF4-FFF2-40B4-BE49-F238E27FC236}">
                  <a16:creationId xmlns:a16="http://schemas.microsoft.com/office/drawing/2014/main" xmlns="" id="{FD8B31DF-B51D-4A60-A45E-6854B422E771}"/>
                </a:ext>
              </a:extLst>
            </p:cNvPr>
            <p:cNvPicPr preferRelativeResize="0"/>
            <p:nvPr/>
          </p:nvPicPr>
          <p:blipFill rotWithShape="1">
            <a:blip r:embed="rId7">
              <a:alphaModFix/>
            </a:blip>
            <a:srcRect/>
            <a:stretch/>
          </p:blipFill>
          <p:spPr>
            <a:xfrm>
              <a:off x="7006040" y="4326805"/>
              <a:ext cx="2412000" cy="2124000"/>
            </a:xfrm>
            <a:prstGeom prst="rect">
              <a:avLst/>
            </a:prstGeom>
            <a:noFill/>
            <a:ln>
              <a:noFill/>
            </a:ln>
          </p:spPr>
        </p:pic>
        <p:sp>
          <p:nvSpPr>
            <p:cNvPr id="20" name="Titolo 1">
              <a:extLst>
                <a:ext uri="{FF2B5EF4-FFF2-40B4-BE49-F238E27FC236}">
                  <a16:creationId xmlns:a16="http://schemas.microsoft.com/office/drawing/2014/main" xmlns="" id="{23E9D1E4-51ED-AF63-31EC-BEE2884A31EC}"/>
                </a:ext>
              </a:extLst>
            </p:cNvPr>
            <p:cNvSpPr txBox="1">
              <a:spLocks/>
            </p:cNvSpPr>
            <p:nvPr/>
          </p:nvSpPr>
          <p:spPr>
            <a:xfrm>
              <a:off x="7827835" y="2157800"/>
              <a:ext cx="1701209" cy="365125"/>
            </a:xfrm>
            <a:prstGeom prst="rect">
              <a:avLst/>
            </a:prstGeom>
          </p:spPr>
          <p:txBody>
            <a:bodyPr/>
            <a:lstStyle>
              <a:lvl1pPr algn="l" defTabSz="914400" rtl="0" eaLnBrk="1" latinLnBrk="0" hangingPunct="1">
                <a:lnSpc>
                  <a:spcPct val="90000"/>
                </a:lnSpc>
                <a:spcBef>
                  <a:spcPct val="0"/>
                </a:spcBef>
                <a:buNone/>
                <a:defRPr sz="3500" b="1" kern="1200">
                  <a:solidFill>
                    <a:schemeClr val="accent2"/>
                  </a:solidFill>
                  <a:latin typeface="+mj-lt"/>
                  <a:ea typeface="+mj-ea"/>
                  <a:cs typeface="+mj-cs"/>
                </a:defRPr>
              </a:lvl1pPr>
            </a:lstStyle>
            <a:p>
              <a:r>
                <a:rPr lang="it-IT" sz="1800" dirty="0">
                  <a:solidFill>
                    <a:srgbClr val="1B98A9"/>
                  </a:solidFill>
                  <a:latin typeface="Abel" panose="02000506030000020004" pitchFamily="2" charset="0"/>
                </a:rPr>
                <a:t>BRACCIO C</a:t>
              </a:r>
            </a:p>
          </p:txBody>
        </p:sp>
      </p:grpSp>
      <p:sp>
        <p:nvSpPr>
          <p:cNvPr id="22" name="Google Shape;125;p4">
            <a:extLst>
              <a:ext uri="{FF2B5EF4-FFF2-40B4-BE49-F238E27FC236}">
                <a16:creationId xmlns:a16="http://schemas.microsoft.com/office/drawing/2014/main" xmlns="" id="{3F59A05E-1FE4-388F-353F-9C4988F58D78}"/>
              </a:ext>
            </a:extLst>
          </p:cNvPr>
          <p:cNvSpPr txBox="1">
            <a:spLocks/>
          </p:cNvSpPr>
          <p:nvPr/>
        </p:nvSpPr>
        <p:spPr>
          <a:xfrm>
            <a:off x="1729955" y="1168408"/>
            <a:ext cx="8612654"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800"/>
            </a:pPr>
            <a:r>
              <a:rPr lang="it-IT" sz="2800" dirty="0">
                <a:solidFill>
                  <a:srgbClr val="FF0000"/>
                </a:solidFill>
                <a:latin typeface="+mn-lt"/>
                <a:ea typeface="Times New Roman"/>
                <a:cs typeface="Arial" panose="020B0604020202020204" pitchFamily="34" charset="0"/>
                <a:sym typeface="Times New Roman"/>
              </a:rPr>
              <a:t>RISULTATI – CONTROLLO PRESSORIO: </a:t>
            </a:r>
            <a:r>
              <a:rPr lang="it-IT" sz="2800" dirty="0">
                <a:solidFill>
                  <a:srgbClr val="FF0000"/>
                </a:solidFill>
                <a:latin typeface="+mn-lt"/>
              </a:rPr>
              <a:t>Miglioramento della Pressione Arteriosa Diastolica al Tempo 1 nel Braccio B.</a:t>
            </a:r>
          </a:p>
          <a:p>
            <a:pPr>
              <a:spcBef>
                <a:spcPts val="0"/>
              </a:spcBef>
              <a:buClr>
                <a:schemeClr val="dk1"/>
              </a:buClr>
              <a:buSzPts val="4800"/>
              <a:buFont typeface="Times New Roman"/>
              <a:buNone/>
            </a:pPr>
            <a:endParaRPr lang="it-IT" sz="2800" dirty="0">
              <a:solidFill>
                <a:srgbClr val="FF0000"/>
              </a:solidFill>
              <a:latin typeface="Arial" panose="020B0604020202020204" pitchFamily="34" charset="0"/>
              <a:cs typeface="Arial" panose="020B0604020202020204" pitchFamily="34" charset="0"/>
            </a:endParaRPr>
          </a:p>
        </p:txBody>
      </p:sp>
      <p:sp>
        <p:nvSpPr>
          <p:cNvPr id="23" name="Freccia giù 22">
            <a:extLst>
              <a:ext uri="{FF2B5EF4-FFF2-40B4-BE49-F238E27FC236}">
                <a16:creationId xmlns:a16="http://schemas.microsoft.com/office/drawing/2014/main" xmlns="" id="{070CBEFF-D3A6-4110-30DF-62EF607277C5}"/>
              </a:ext>
            </a:extLst>
          </p:cNvPr>
          <p:cNvSpPr/>
          <p:nvPr/>
        </p:nvSpPr>
        <p:spPr>
          <a:xfrm rot="2420775">
            <a:off x="7030578" y="4376233"/>
            <a:ext cx="222837" cy="38111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26966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5;p4">
            <a:extLst>
              <a:ext uri="{FF2B5EF4-FFF2-40B4-BE49-F238E27FC236}">
                <a16:creationId xmlns:a16="http://schemas.microsoft.com/office/drawing/2014/main" xmlns="" id="{E74C75B3-1812-79CE-372C-9C780D1759F2}"/>
              </a:ext>
            </a:extLst>
          </p:cNvPr>
          <p:cNvSpPr txBox="1">
            <a:spLocks/>
          </p:cNvSpPr>
          <p:nvPr/>
        </p:nvSpPr>
        <p:spPr>
          <a:xfrm>
            <a:off x="1482815" y="1143696"/>
            <a:ext cx="9391129" cy="1325563"/>
          </a:xfrm>
          <a:prstGeom prst="rect">
            <a:avLst/>
          </a:prstGeom>
          <a:noFill/>
          <a:ln>
            <a:noFill/>
          </a:ln>
        </p:spPr>
        <p:txBody>
          <a:bodyPr spcFirstLastPara="1" vert="horz" wrap="square" lIns="91425" tIns="45700" rIns="91425" bIns="45700" rtlCol="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800"/>
            </a:pPr>
            <a:r>
              <a:rPr lang="it-IT" sz="2800" dirty="0">
                <a:solidFill>
                  <a:srgbClr val="FF0000"/>
                </a:solidFill>
                <a:latin typeface="Arial" panose="020B0604020202020204" pitchFamily="34" charset="0"/>
                <a:ea typeface="Times New Roman"/>
                <a:cs typeface="Arial" panose="020B0604020202020204" pitchFamily="34" charset="0"/>
                <a:sym typeface="Times New Roman"/>
              </a:rPr>
              <a:t>RISULTATI – SPESA FARMACEUTICA: il numero dei farmaci assunti dai pazienti nei bracci sperimentali A e B si riduce. Le dosi aumentano invece nel braccio controllo C</a:t>
            </a:r>
            <a:endParaRPr lang="it-IT" sz="2800"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C9754F54-B4E6-7E3D-6C1F-5EB0824589A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00087" y="2349091"/>
            <a:ext cx="5038725" cy="3781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6281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6084" y="994298"/>
            <a:ext cx="2996957" cy="50079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asellaDiTesto 3">
            <a:extLst>
              <a:ext uri="{FF2B5EF4-FFF2-40B4-BE49-F238E27FC236}">
                <a16:creationId xmlns:a16="http://schemas.microsoft.com/office/drawing/2014/main" xmlns="" id="{8E15EE79-9327-2899-9FA0-618B47228054}"/>
              </a:ext>
            </a:extLst>
          </p:cNvPr>
          <p:cNvSpPr txBox="1"/>
          <p:nvPr/>
        </p:nvSpPr>
        <p:spPr>
          <a:xfrm>
            <a:off x="6529754" y="1011398"/>
            <a:ext cx="5662246" cy="1627753"/>
          </a:xfrm>
          <a:prstGeom prst="rect">
            <a:avLst/>
          </a:prstGeom>
          <a:noFill/>
        </p:spPr>
        <p:txBody>
          <a:bodyPr wrap="square">
            <a:spAutoFit/>
          </a:bodyPr>
          <a:lstStyle/>
          <a:p>
            <a:pPr>
              <a:lnSpc>
                <a:spcPct val="150000"/>
              </a:lnSpc>
            </a:pPr>
            <a:r>
              <a:rPr lang="it-IT" b="1" i="1" u="none" strike="noStrike" dirty="0">
                <a:solidFill>
                  <a:srgbClr val="FF0000"/>
                </a:solidFill>
                <a:effectLst/>
                <a:latin typeface="Arial" panose="020B0604020202020204" pitchFamily="34" charset="0"/>
                <a:cs typeface="Arial" panose="020B0604020202020204" pitchFamily="34" charset="0"/>
              </a:rPr>
              <a:t>PROGETTO VISAD</a:t>
            </a:r>
            <a:r>
              <a:rPr lang="it-IT" sz="1400" b="1" i="1" u="none" strike="noStrike" dirty="0">
                <a:solidFill>
                  <a:srgbClr val="FF0000"/>
                </a:solidFill>
                <a:effectLst/>
                <a:latin typeface="Arial" panose="020B0604020202020204" pitchFamily="34" charset="0"/>
                <a:cs typeface="Arial" panose="020B0604020202020204" pitchFamily="34" charset="0"/>
              </a:rPr>
              <a:t>: VIVERE MEGLIO: SOLUZIONI INNOVATIVE PER L'ASSISTENZA SANITARIA A DOMICILIO, </a:t>
            </a:r>
          </a:p>
          <a:p>
            <a:pPr>
              <a:lnSpc>
                <a:spcPct val="150000"/>
              </a:lnSpc>
            </a:pPr>
            <a:r>
              <a:rPr lang="it-IT" sz="1200" b="1" i="1" u="none" strike="noStrike" dirty="0">
                <a:solidFill>
                  <a:srgbClr val="FF0000"/>
                </a:solidFill>
                <a:effectLst/>
                <a:latin typeface="Arial" panose="020B0604020202020204" pitchFamily="34" charset="0"/>
                <a:cs typeface="Arial" panose="020B0604020202020204" pitchFamily="34" charset="0"/>
              </a:rPr>
              <a:t>ID n. ECS00000017 THE” – </a:t>
            </a:r>
            <a:r>
              <a:rPr lang="it-IT" sz="1200" b="1" i="1" u="none" strike="noStrike" dirty="0" err="1">
                <a:solidFill>
                  <a:srgbClr val="FF0000"/>
                </a:solidFill>
                <a:effectLst/>
                <a:latin typeface="Arial" panose="020B0604020202020204" pitchFamily="34" charset="0"/>
                <a:cs typeface="Arial" panose="020B0604020202020204" pitchFamily="34" charset="0"/>
              </a:rPr>
              <a:t>Tuscany</a:t>
            </a:r>
            <a:r>
              <a:rPr lang="it-IT" sz="1200" b="1" i="1" dirty="0">
                <a:solidFill>
                  <a:srgbClr val="FF0000"/>
                </a:solidFill>
                <a:latin typeface="Arial" panose="020B0604020202020204" pitchFamily="34" charset="0"/>
                <a:cs typeface="Arial" panose="020B0604020202020204" pitchFamily="34" charset="0"/>
              </a:rPr>
              <a:t> </a:t>
            </a:r>
            <a:r>
              <a:rPr lang="it-IT" sz="1200" b="1" i="1" u="none" strike="noStrike" dirty="0">
                <a:solidFill>
                  <a:srgbClr val="FF0000"/>
                </a:solidFill>
                <a:effectLst/>
                <a:latin typeface="Arial" panose="020B0604020202020204" pitchFamily="34" charset="0"/>
                <a:cs typeface="Arial" panose="020B0604020202020204" pitchFamily="34" charset="0"/>
              </a:rPr>
              <a:t>Health </a:t>
            </a:r>
            <a:r>
              <a:rPr lang="it-IT" sz="1200" b="1" i="1" u="none" strike="noStrike" dirty="0" err="1">
                <a:solidFill>
                  <a:srgbClr val="FF0000"/>
                </a:solidFill>
                <a:effectLst/>
                <a:latin typeface="Arial" panose="020B0604020202020204" pitchFamily="34" charset="0"/>
                <a:cs typeface="Arial" panose="020B0604020202020204" pitchFamily="34" charset="0"/>
              </a:rPr>
              <a:t>Ecosystem</a:t>
            </a:r>
            <a:r>
              <a:rPr lang="it-IT" sz="1200" b="1" i="1" u="none" strike="noStrike" dirty="0">
                <a:solidFill>
                  <a:srgbClr val="FF0000"/>
                </a:solidFill>
                <a:effectLst/>
                <a:latin typeface="Arial" panose="020B0604020202020204" pitchFamily="34" charset="0"/>
                <a:cs typeface="Arial" panose="020B0604020202020204" pitchFamily="34" charset="0"/>
              </a:rPr>
              <a:t>- </a:t>
            </a:r>
            <a:r>
              <a:rPr lang="it-IT" sz="1200" b="1" i="1" u="none" strike="noStrike" dirty="0" err="1">
                <a:solidFill>
                  <a:srgbClr val="FF0000"/>
                </a:solidFill>
                <a:effectLst/>
                <a:latin typeface="Arial" panose="020B0604020202020204" pitchFamily="34" charset="0"/>
                <a:cs typeface="Arial" panose="020B0604020202020204" pitchFamily="34" charset="0"/>
              </a:rPr>
              <a:t>Spoke</a:t>
            </a:r>
            <a:r>
              <a:rPr lang="it-IT" sz="1200" b="1" i="1" u="none" strike="noStrike" dirty="0">
                <a:solidFill>
                  <a:srgbClr val="FF0000"/>
                </a:solidFill>
                <a:effectLst/>
                <a:latin typeface="Arial" panose="020B0604020202020204" pitchFamily="34" charset="0"/>
                <a:cs typeface="Arial" panose="020B0604020202020204" pitchFamily="34" charset="0"/>
              </a:rPr>
              <a:t> 10 CUP J13C22000420001 PNRR, Missione 4 “Istruzione e Ricerca”</a:t>
            </a:r>
            <a:endParaRPr lang="it-IT" sz="1200" b="1" i="1" dirty="0">
              <a:solidFill>
                <a:srgbClr val="FF0000"/>
              </a:solidFill>
              <a:latin typeface="Arial" panose="020B0604020202020204" pitchFamily="34" charset="0"/>
              <a:cs typeface="Arial" panose="020B0604020202020204" pitchFamily="34" charset="0"/>
            </a:endParaRPr>
          </a:p>
          <a:p>
            <a:pPr>
              <a:lnSpc>
                <a:spcPct val="150000"/>
              </a:lnSpc>
            </a:pPr>
            <a:r>
              <a:rPr lang="it-IT" sz="1200" b="1" i="1" u="none" strike="noStrike" dirty="0">
                <a:solidFill>
                  <a:srgbClr val="FF0000"/>
                </a:solidFill>
                <a:effectLst/>
                <a:latin typeface="Arial" panose="020B0604020202020204" pitchFamily="34" charset="0"/>
                <a:cs typeface="Arial" panose="020B0604020202020204" pitchFamily="34" charset="0"/>
              </a:rPr>
              <a:t> </a:t>
            </a:r>
            <a:endParaRPr lang="it-IT" sz="1200" b="1" i="1" dirty="0">
              <a:solidFill>
                <a:srgbClr val="FF0000"/>
              </a:solidFill>
              <a:latin typeface="Arial" panose="020B0604020202020204" pitchFamily="34" charset="0"/>
              <a:cs typeface="Arial" panose="020B0604020202020204" pitchFamily="34" charset="0"/>
            </a:endParaRPr>
          </a:p>
        </p:txBody>
      </p:sp>
      <p:sp>
        <p:nvSpPr>
          <p:cNvPr id="4" name="Titolo 1">
            <a:extLst>
              <a:ext uri="{FF2B5EF4-FFF2-40B4-BE49-F238E27FC236}">
                <a16:creationId xmlns:a16="http://schemas.microsoft.com/office/drawing/2014/main" xmlns="" id="{8F5E034F-EBF1-595F-FFD2-46045DC60466}"/>
              </a:ext>
            </a:extLst>
          </p:cNvPr>
          <p:cNvSpPr txBox="1">
            <a:spLocks/>
          </p:cNvSpPr>
          <p:nvPr/>
        </p:nvSpPr>
        <p:spPr>
          <a:xfrm>
            <a:off x="4331790" y="2296756"/>
            <a:ext cx="6798541" cy="139006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dirty="0">
                <a:solidFill>
                  <a:srgbClr val="FF0000"/>
                </a:solidFill>
                <a:latin typeface="Arial" panose="020B0604020202020204" pitchFamily="34" charset="0"/>
                <a:cs typeface="Arial" panose="020B0604020202020204" pitchFamily="34" charset="0"/>
              </a:rPr>
              <a:t>Human Activity Recognition (HAR) - Dati Smartphone</a:t>
            </a:r>
          </a:p>
        </p:txBody>
      </p:sp>
      <p:sp>
        <p:nvSpPr>
          <p:cNvPr id="5" name="Segnaposto contenuto 2">
            <a:extLst>
              <a:ext uri="{FF2B5EF4-FFF2-40B4-BE49-F238E27FC236}">
                <a16:creationId xmlns:a16="http://schemas.microsoft.com/office/drawing/2014/main" xmlns="" id="{15FBEBCF-A7F5-8835-3D6F-CFED0F35F7C9}"/>
              </a:ext>
            </a:extLst>
          </p:cNvPr>
          <p:cNvSpPr txBox="1">
            <a:spLocks/>
          </p:cNvSpPr>
          <p:nvPr/>
        </p:nvSpPr>
        <p:spPr>
          <a:xfrm>
            <a:off x="4331790" y="3916399"/>
            <a:ext cx="6798539" cy="15611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1" dirty="0">
                <a:solidFill>
                  <a:srgbClr val="002060"/>
                </a:solidFill>
                <a:latin typeface="Arial" panose="020B0604020202020204" pitchFamily="34" charset="0"/>
                <a:cs typeface="Arial" panose="020B0604020202020204" pitchFamily="34" charset="0"/>
              </a:rPr>
              <a:t>Attività di Movimento di Base</a:t>
            </a:r>
            <a:r>
              <a:rPr lang="it-IT" sz="1600" dirty="0">
                <a:solidFill>
                  <a:srgbClr val="002060"/>
                </a:solidFill>
                <a:latin typeface="Arial" panose="020B0604020202020204" pitchFamily="34" charset="0"/>
                <a:cs typeface="Arial" panose="020B0604020202020204" pitchFamily="34" charset="0"/>
              </a:rPr>
              <a:t>: Camminare, Correre, Stare in piedi, Saltare, Sedersi, Alzarsi, Sdraiarsi, Alzarsi da sdraiati.</a:t>
            </a:r>
          </a:p>
          <a:p>
            <a:r>
              <a:rPr lang="it-IT" sz="1600" b="1" dirty="0">
                <a:solidFill>
                  <a:srgbClr val="002060"/>
                </a:solidFill>
                <a:latin typeface="Arial" panose="020B0604020202020204" pitchFamily="34" charset="0"/>
                <a:cs typeface="Arial" panose="020B0604020202020204" pitchFamily="34" charset="0"/>
              </a:rPr>
              <a:t>Attività di Mobilità su Mezzi</a:t>
            </a:r>
            <a:r>
              <a:rPr lang="it-IT" sz="1600" dirty="0">
                <a:solidFill>
                  <a:srgbClr val="002060"/>
                </a:solidFill>
                <a:latin typeface="Arial" panose="020B0604020202020204" pitchFamily="34" charset="0"/>
                <a:cs typeface="Arial" panose="020B0604020202020204" pitchFamily="34" charset="0"/>
              </a:rPr>
              <a:t>: Guidare l’auto, in bicicletta</a:t>
            </a:r>
          </a:p>
          <a:p>
            <a:pPr marL="0" indent="0">
              <a:buFont typeface="Arial" panose="020B0604020202020204" pitchFamily="34" charset="0"/>
              <a:buNone/>
            </a:pPr>
            <a:endParaRPr lang="it-IT" sz="1900" dirty="0">
              <a:solidFill>
                <a:srgbClr val="002060"/>
              </a:solidFill>
              <a:latin typeface="Arial" panose="020B0604020202020204" pitchFamily="34" charset="0"/>
              <a:cs typeface="Arial" panose="020B0604020202020204" pitchFamily="34" charset="0"/>
            </a:endParaRPr>
          </a:p>
        </p:txBody>
      </p:sp>
      <p:grpSp>
        <p:nvGrpSpPr>
          <p:cNvPr id="2" name="Gruppo 1">
            <a:extLst>
              <a:ext uri="{FF2B5EF4-FFF2-40B4-BE49-F238E27FC236}">
                <a16:creationId xmlns:a16="http://schemas.microsoft.com/office/drawing/2014/main" xmlns="" id="{AED608CC-4F8E-0804-B6A0-F4CBBF80F0E3}"/>
              </a:ext>
            </a:extLst>
          </p:cNvPr>
          <p:cNvGrpSpPr/>
          <p:nvPr/>
        </p:nvGrpSpPr>
        <p:grpSpPr>
          <a:xfrm>
            <a:off x="266085" y="981898"/>
            <a:ext cx="6141363" cy="690436"/>
            <a:chOff x="160578" y="1017067"/>
            <a:chExt cx="6141363" cy="690436"/>
          </a:xfrm>
        </p:grpSpPr>
        <p:pic>
          <p:nvPicPr>
            <p:cNvPr id="6" name="Picture 3">
              <a:extLst>
                <a:ext uri="{FF2B5EF4-FFF2-40B4-BE49-F238E27FC236}">
                  <a16:creationId xmlns:a16="http://schemas.microsoft.com/office/drawing/2014/main" xmlns="" id="{631B9A74-D64C-2A28-7C2D-EA03425CA986}"/>
                </a:ext>
              </a:extLst>
            </p:cNvPr>
            <p:cNvPicPr>
              <a:picLocks noChangeAspect="1"/>
            </p:cNvPicPr>
            <p:nvPr/>
          </p:nvPicPr>
          <p:blipFill>
            <a:blip r:embed="rId3"/>
            <a:stretch>
              <a:fillRect/>
            </a:stretch>
          </p:blipFill>
          <p:spPr>
            <a:xfrm>
              <a:off x="160578" y="1023240"/>
              <a:ext cx="3007377" cy="684263"/>
            </a:xfrm>
            <a:prstGeom prst="rect">
              <a:avLst/>
            </a:prstGeom>
          </p:spPr>
        </p:pic>
        <p:pic>
          <p:nvPicPr>
            <p:cNvPr id="7" name="Immagine 6">
              <a:extLst>
                <a:ext uri="{FF2B5EF4-FFF2-40B4-BE49-F238E27FC236}">
                  <a16:creationId xmlns:a16="http://schemas.microsoft.com/office/drawing/2014/main" xmlns="" id="{DA2724C5-35A2-56CB-99B8-E662DFFA3C82}"/>
                </a:ext>
              </a:extLst>
            </p:cNvPr>
            <p:cNvPicPr>
              <a:picLocks noChangeAspect="1"/>
            </p:cNvPicPr>
            <p:nvPr/>
          </p:nvPicPr>
          <p:blipFill>
            <a:blip r:embed="rId4" r:link="rId5">
              <a:extLst>
                <a:ext uri="{28A0092B-C50C-407E-A947-70E740481C1C}">
                  <a14:useLocalDpi xmlns:a14="http://schemas.microsoft.com/office/drawing/2010/main" xmlns="" val="0"/>
                </a:ext>
              </a:extLst>
            </a:blip>
            <a:srcRect/>
            <a:stretch>
              <a:fillRect/>
            </a:stretch>
          </p:blipFill>
          <p:spPr bwMode="auto">
            <a:xfrm>
              <a:off x="3455403" y="1017067"/>
              <a:ext cx="2846538" cy="684263"/>
            </a:xfrm>
            <a:prstGeom prst="rect">
              <a:avLst/>
            </a:prstGeom>
            <a:noFill/>
            <a:ln>
              <a:noFill/>
            </a:ln>
          </p:spPr>
        </p:pic>
      </p:grpSp>
    </p:spTree>
    <p:extLst>
      <p:ext uri="{BB962C8B-B14F-4D97-AF65-F5344CB8AC3E}">
        <p14:creationId xmlns:p14="http://schemas.microsoft.com/office/powerpoint/2010/main" xmlns="" val="81917088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662</TotalTime>
  <Words>1250</Words>
  <Application>Microsoft Office PowerPoint</Application>
  <PresentationFormat>Personalizzato</PresentationFormat>
  <Paragraphs>102</Paragraphs>
  <Slides>14</Slides>
  <Notes>4</Notes>
  <HiddenSlides>0</HiddenSlides>
  <MMClips>0</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Tema di Office</vt:lpstr>
      <vt:lpstr>Nuovi modelli per prendersi cura del paziente: “Telemedicina e Salute” </vt:lpstr>
      <vt:lpstr>Diapositiva 2</vt:lpstr>
      <vt:lpstr>Diapositiva 3</vt:lpstr>
      <vt:lpstr>PIATTAFORMA</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Elena Nepi</dc:creator>
  <cp:lastModifiedBy>alessandra</cp:lastModifiedBy>
  <cp:revision>38</cp:revision>
  <dcterms:created xsi:type="dcterms:W3CDTF">2021-09-01T09:21:42Z</dcterms:created>
  <dcterms:modified xsi:type="dcterms:W3CDTF">2024-09-10T19:12:03Z</dcterms:modified>
</cp:coreProperties>
</file>