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0" r:id="rId19"/>
    <p:sldId id="275" r:id="rId20"/>
    <p:sldId id="276" r:id="rId21"/>
    <p:sldId id="277" r:id="rId22"/>
    <p:sldId id="278" r:id="rId23"/>
    <p:sldId id="279" r:id="rId24"/>
    <p:sldId id="280" r:id="rId25"/>
    <p:sldId id="281" r:id="rId26"/>
    <p:sldId id="282" r:id="rId27"/>
  </p:sldIdLst>
  <p:sldSz cx="9144000" cy="6858000" type="screen4x3"/>
  <p:notesSz cx="6858000" cy="9144000"/>
  <p:embeddedFontLst>
    <p:embeddedFont>
      <p:font typeface="Arial Narrow" panose="020B0604020202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Georgia" panose="02040502050405020303" pitchFamily="18"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oyngQr6WymWU+nzlliLWm2uwzX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020042-8190-4F79-973B-9EF463430A0C}">
  <a:tblStyle styleId="{C9020042-8190-4F79-973B-9EF463430A0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37"/>
    <p:restoredTop sz="78960"/>
  </p:normalViewPr>
  <p:slideViewPr>
    <p:cSldViewPr snapToGrid="0">
      <p:cViewPr varScale="1">
        <p:scale>
          <a:sx n="70" d="100"/>
          <a:sy n="70" d="100"/>
        </p:scale>
        <p:origin x="200" y="5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lsussidiario.net/news/il-caso-siamo-sicuri-che-la-nostra-salute-sia-un-diritto/194724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800" dirty="0">
                <a:latin typeface="Arial"/>
                <a:ea typeface="Arial"/>
                <a:cs typeface="Arial"/>
                <a:sym typeface="Arial"/>
              </a:rPr>
              <a:t>Una ulteriore analisi di dettaglio per descrivere quanto accaduto nella </a:t>
            </a:r>
            <a:r>
              <a:rPr lang="it-IT" sz="1800" dirty="0" err="1">
                <a:latin typeface="Arial"/>
                <a:ea typeface="Arial"/>
                <a:cs typeface="Arial"/>
                <a:sym typeface="Arial"/>
              </a:rPr>
              <a:t>mortalita</a:t>
            </a:r>
            <a:r>
              <a:rPr lang="it-IT" sz="1800" dirty="0">
                <a:latin typeface="Arial"/>
                <a:ea typeface="Arial"/>
                <a:cs typeface="Arial"/>
                <a:sym typeface="Arial"/>
              </a:rPr>
              <a:t>̀ del 2020 in Italia, riguarda lo studio congiunto dei decessi per causa e luogo del decesso in un confronto con i cinque anni precedenti, </a:t>
            </a:r>
            <a:endParaRPr dirty="0"/>
          </a:p>
          <a:p>
            <a:pPr marL="0" lvl="0" indent="0" algn="l" rtl="0">
              <a:spcBef>
                <a:spcPts val="0"/>
              </a:spcBef>
              <a:spcAft>
                <a:spcPts val="0"/>
              </a:spcAft>
              <a:buNone/>
            </a:pPr>
            <a:r>
              <a:rPr lang="it-IT" sz="1800" dirty="0">
                <a:latin typeface="Arial"/>
                <a:ea typeface="Arial"/>
                <a:cs typeface="Arial"/>
                <a:sym typeface="Arial"/>
              </a:rPr>
              <a:t>Aumenta infatti la </a:t>
            </a:r>
            <a:r>
              <a:rPr lang="it-IT" sz="1800" dirty="0" err="1">
                <a:latin typeface="Arial"/>
                <a:ea typeface="Arial"/>
                <a:cs typeface="Arial"/>
                <a:sym typeface="Arial"/>
              </a:rPr>
              <a:t>mortalita</a:t>
            </a:r>
            <a:r>
              <a:rPr lang="it-IT" sz="1800" dirty="0">
                <a:latin typeface="Arial"/>
                <a:ea typeface="Arial"/>
                <a:cs typeface="Arial"/>
                <a:sym typeface="Arial"/>
              </a:rPr>
              <a:t>̀ per il diabete mellito (+37%), per le demenze e la malattia di Alzheimer (+29%) e per le malattie circolatorie (+19%). Fanno eccezione i tumori, che si riducono del 6%. </a:t>
            </a:r>
            <a:endParaRPr dirty="0"/>
          </a:p>
          <a:p>
            <a:pPr marL="0" lvl="0" indent="0" algn="l" rtl="0">
              <a:spcBef>
                <a:spcPts val="0"/>
              </a:spcBef>
              <a:spcAft>
                <a:spcPts val="0"/>
              </a:spcAft>
              <a:buNone/>
            </a:pPr>
            <a:r>
              <a:rPr lang="it-IT" sz="1800" dirty="0">
                <a:latin typeface="Arial"/>
                <a:ea typeface="Arial"/>
                <a:cs typeface="Arial"/>
                <a:sym typeface="Arial"/>
              </a:rPr>
              <a:t>Analogamente, nelle abitazioni sale la </a:t>
            </a:r>
            <a:r>
              <a:rPr lang="it-IT" sz="1800" dirty="0" err="1">
                <a:latin typeface="Arial"/>
                <a:ea typeface="Arial"/>
                <a:cs typeface="Arial"/>
                <a:sym typeface="Arial"/>
              </a:rPr>
              <a:t>mortalita</a:t>
            </a:r>
            <a:r>
              <a:rPr lang="it-IT" sz="1800" dirty="0">
                <a:latin typeface="Arial"/>
                <a:ea typeface="Arial"/>
                <a:cs typeface="Arial"/>
                <a:sym typeface="Arial"/>
              </a:rPr>
              <a:t>̀ per tutte le cause. In particolare, i morti per diabete mellito passano da una media di 11.886 nel quinquennio precedente a 14.850 nel 2020 (+25%), e quelli per demenza e Alzheimer passano da 12.926 a 14.484 casi (+12%). Aumentano i morti anche per le cause che nel loro complesso non fanno registrare rilevanti aumenti di </a:t>
            </a:r>
            <a:r>
              <a:rPr lang="it-IT" sz="1800" dirty="0" err="1">
                <a:latin typeface="Arial"/>
                <a:ea typeface="Arial"/>
                <a:cs typeface="Arial"/>
                <a:sym typeface="Arial"/>
              </a:rPr>
              <a:t>mortalita</a:t>
            </a:r>
            <a:r>
              <a:rPr lang="it-IT" sz="1800" dirty="0">
                <a:latin typeface="Arial"/>
                <a:ea typeface="Arial"/>
                <a:cs typeface="Arial"/>
                <a:sym typeface="Arial"/>
              </a:rPr>
              <a:t>̀ rispetto all’atteso, ovvero per i tumori (+17% di decessi) e per le malattie circolatorie (+12%). </a:t>
            </a:r>
            <a:endParaRPr dirty="0"/>
          </a:p>
          <a:p>
            <a:pPr marL="0" lvl="0" indent="0" algn="l" rtl="0">
              <a:spcBef>
                <a:spcPts val="0"/>
              </a:spcBef>
              <a:spcAft>
                <a:spcPts val="0"/>
              </a:spcAft>
              <a:buNone/>
            </a:pPr>
            <a:r>
              <a:rPr lang="it-IT" sz="1800" dirty="0">
                <a:latin typeface="Arial"/>
                <a:ea typeface="Arial"/>
                <a:cs typeface="Arial"/>
                <a:sym typeface="Arial"/>
              </a:rPr>
              <a:t>Escludendo l’influenza e la polmonite, il numero di decessi negli istituti di cura si riduce, probabilmente come conseguenza del difficile accesso negli ospedali nel primo anno della pandemia a causa dello stress a cui il sistema sanitario è stato sottoposto. </a:t>
            </a:r>
            <a:endParaRPr dirty="0"/>
          </a:p>
          <a:p>
            <a:pPr marL="0" lvl="0" indent="0" algn="l" rtl="0">
              <a:spcBef>
                <a:spcPts val="0"/>
              </a:spcBef>
              <a:spcAft>
                <a:spcPts val="0"/>
              </a:spcAft>
              <a:buNone/>
            </a:pPr>
            <a:r>
              <a:rPr lang="it-IT" sz="1800" dirty="0">
                <a:latin typeface="Arial"/>
                <a:ea typeface="Arial"/>
                <a:cs typeface="Arial"/>
                <a:sym typeface="Arial"/>
              </a:rPr>
              <a:t>Nell’intero anno, anche negli hospice si registra un incremento della </a:t>
            </a:r>
            <a:r>
              <a:rPr lang="it-IT" sz="1800" dirty="0" err="1">
                <a:latin typeface="Arial"/>
                <a:ea typeface="Arial"/>
                <a:cs typeface="Arial"/>
                <a:sym typeface="Arial"/>
              </a:rPr>
              <a:t>mortalita</a:t>
            </a:r>
            <a:r>
              <a:rPr lang="it-IT" sz="1800" dirty="0">
                <a:latin typeface="Arial"/>
                <a:ea typeface="Arial"/>
                <a:cs typeface="Arial"/>
                <a:sym typeface="Arial"/>
              </a:rPr>
              <a:t>̀ per quasi tutte le cause, in particolare per le demenze e Alzheimer per le quali si passa da 723 decessi a 1.053. </a:t>
            </a:r>
            <a:endParaRPr dirty="0"/>
          </a:p>
          <a:p>
            <a:pPr marL="0" lvl="0" indent="0" algn="l" rtl="0">
              <a:spcBef>
                <a:spcPts val="0"/>
              </a:spcBef>
              <a:spcAft>
                <a:spcPts val="0"/>
              </a:spcAft>
              <a:buNone/>
            </a:pPr>
            <a:endParaRPr dirty="0"/>
          </a:p>
        </p:txBody>
      </p:sp>
      <p:sp>
        <p:nvSpPr>
          <p:cNvPr id="175" name="Google Shape;17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33333"/>
              </a:buClr>
              <a:buSzPts val="1200"/>
              <a:buFont typeface="Georgia"/>
              <a:buNone/>
            </a:pPr>
            <a:r>
              <a:rPr lang="it-IT" sz="1200">
                <a:solidFill>
                  <a:srgbClr val="333333"/>
                </a:solidFill>
                <a:latin typeface="Georgia"/>
                <a:ea typeface="Georgia"/>
                <a:cs typeface="Georgia"/>
                <a:sym typeface="Georgia"/>
              </a:rPr>
              <a:t>Occorre perciò rimettere al centro della discussione il fatto che </a:t>
            </a:r>
            <a:r>
              <a:rPr lang="it-IT" sz="1200" u="sng">
                <a:solidFill>
                  <a:srgbClr val="333333"/>
                </a:solidFill>
                <a:latin typeface="Georgia"/>
                <a:ea typeface="Georgia"/>
                <a:cs typeface="Georgia"/>
                <a:sym typeface="Georgia"/>
              </a:rPr>
              <a:t>la salute è un dato</a:t>
            </a:r>
            <a:r>
              <a:rPr lang="it-IT" sz="1200">
                <a:solidFill>
                  <a:srgbClr val="333333"/>
                </a:solidFill>
                <a:latin typeface="Georgia"/>
                <a:ea typeface="Georgia"/>
                <a:cs typeface="Georgia"/>
                <a:sym typeface="Georgia"/>
              </a:rPr>
              <a:t>, </a:t>
            </a:r>
            <a:endParaRPr/>
          </a:p>
          <a:p>
            <a:pPr marL="0" lvl="0" indent="0" algn="l" rtl="0">
              <a:spcBef>
                <a:spcPts val="0"/>
              </a:spcBef>
              <a:spcAft>
                <a:spcPts val="0"/>
              </a:spcAft>
              <a:buClr>
                <a:srgbClr val="333333"/>
              </a:buClr>
              <a:buSzPts val="1200"/>
              <a:buFont typeface="Georgia"/>
              <a:buNone/>
            </a:pPr>
            <a:r>
              <a:rPr lang="it-IT" sz="1200">
                <a:solidFill>
                  <a:srgbClr val="333333"/>
                </a:solidFill>
                <a:latin typeface="Georgia"/>
                <a:ea typeface="Georgia"/>
                <a:cs typeface="Georgia"/>
                <a:sym typeface="Georgia"/>
              </a:rPr>
              <a:t>che ciascuno di noi può avere come non avere, e che </a:t>
            </a:r>
            <a:r>
              <a:rPr lang="it-IT" sz="1200" u="sng">
                <a:solidFill>
                  <a:srgbClr val="333333"/>
                </a:solidFill>
                <a:latin typeface="Georgia"/>
                <a:ea typeface="Georgia"/>
                <a:cs typeface="Georgia"/>
                <a:sym typeface="Georgia"/>
              </a:rPr>
              <a:t>lo Stato ne tutela (tutt’al più) la cura</a:t>
            </a:r>
            <a:r>
              <a:rPr lang="it-IT" sz="1200">
                <a:solidFill>
                  <a:srgbClr val="333333"/>
                </a:solidFill>
                <a:latin typeface="Georgia"/>
                <a:ea typeface="Georgia"/>
                <a:cs typeface="Georgia"/>
                <a:sym typeface="Georgia"/>
              </a:rPr>
              <a:t>, ma che è anche </a:t>
            </a:r>
            <a:r>
              <a:rPr lang="it-IT" sz="1200" u="sng">
                <a:solidFill>
                  <a:srgbClr val="333333"/>
                </a:solidFill>
                <a:latin typeface="Georgia"/>
                <a:ea typeface="Georgia"/>
                <a:cs typeface="Georgia"/>
                <a:sym typeface="Georgia"/>
              </a:rPr>
              <a:t>responsabilità propria mantenerla e preservarla</a:t>
            </a:r>
            <a:r>
              <a:rPr lang="it-IT" sz="1200">
                <a:solidFill>
                  <a:srgbClr val="333333"/>
                </a:solidFill>
                <a:latin typeface="Georgia"/>
                <a:ea typeface="Georgia"/>
                <a:cs typeface="Georgia"/>
                <a:sym typeface="Georgia"/>
              </a:rPr>
              <a:t>. </a:t>
            </a:r>
            <a:endParaRPr/>
          </a:p>
          <a:p>
            <a:pPr marL="0" lvl="0" indent="0" algn="l" rtl="0">
              <a:spcBef>
                <a:spcPts val="0"/>
              </a:spcBef>
              <a:spcAft>
                <a:spcPts val="0"/>
              </a:spcAft>
              <a:buClr>
                <a:srgbClr val="333333"/>
              </a:buClr>
              <a:buSzPts val="1200"/>
              <a:buFont typeface="Georgia"/>
              <a:buNone/>
            </a:pPr>
            <a:r>
              <a:rPr lang="it-IT" sz="1200">
                <a:solidFill>
                  <a:srgbClr val="333333"/>
                </a:solidFill>
                <a:latin typeface="Georgia"/>
                <a:ea typeface="Georgia"/>
                <a:cs typeface="Georgia"/>
                <a:sym typeface="Georgia"/>
              </a:rPr>
              <a:t>Dunque, </a:t>
            </a:r>
            <a:r>
              <a:rPr lang="it-IT" sz="1200" u="sng">
                <a:solidFill>
                  <a:srgbClr val="000000"/>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invece che </a:t>
            </a:r>
            <a:r>
              <a:rPr lang="it-IT" sz="1200" b="1" u="sng">
                <a:solidFill>
                  <a:srgbClr val="EF8517"/>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“diritto alla salute”</a:t>
            </a:r>
            <a:r>
              <a:rPr lang="it-IT" sz="1200">
                <a:solidFill>
                  <a:srgbClr val="333333"/>
                </a:solidFill>
                <a:latin typeface="Georgia"/>
                <a:ea typeface="Georgia"/>
                <a:cs typeface="Georgia"/>
                <a:sym typeface="Georgia"/>
              </a:rPr>
              <a:t> </a:t>
            </a:r>
            <a:endParaRPr/>
          </a:p>
          <a:p>
            <a:pPr marL="0" lvl="0" indent="0" algn="l" rtl="0">
              <a:spcBef>
                <a:spcPts val="0"/>
              </a:spcBef>
              <a:spcAft>
                <a:spcPts val="0"/>
              </a:spcAft>
              <a:buClr>
                <a:srgbClr val="333333"/>
              </a:buClr>
              <a:buSzPts val="1200"/>
              <a:buFont typeface="Georgia"/>
              <a:buNone/>
            </a:pPr>
            <a:r>
              <a:rPr lang="it-IT" sz="1200">
                <a:solidFill>
                  <a:srgbClr val="333333"/>
                </a:solidFill>
                <a:latin typeface="Georgia"/>
                <a:ea typeface="Georgia"/>
                <a:cs typeface="Georgia"/>
                <a:sym typeface="Georgia"/>
              </a:rPr>
              <a:t>sarebbe forse più opportuno parlare di </a:t>
            </a:r>
            <a:endParaRPr/>
          </a:p>
          <a:p>
            <a:pPr marL="0" lvl="0" indent="0" algn="l" rtl="0">
              <a:spcBef>
                <a:spcPts val="0"/>
              </a:spcBef>
              <a:spcAft>
                <a:spcPts val="0"/>
              </a:spcAft>
              <a:buClr>
                <a:srgbClr val="C00000"/>
              </a:buClr>
              <a:buSzPts val="1200"/>
              <a:buFont typeface="Georgia"/>
              <a:buNone/>
            </a:pPr>
            <a:r>
              <a:rPr lang="it-IT" sz="1200" b="1">
                <a:solidFill>
                  <a:srgbClr val="C00000"/>
                </a:solidFill>
                <a:latin typeface="Georgia"/>
                <a:ea typeface="Georgia"/>
                <a:cs typeface="Georgia"/>
                <a:sym typeface="Georgia"/>
              </a:rPr>
              <a:t>“diritto alla cura”.</a:t>
            </a:r>
            <a:endParaRPr sz="1200" b="1">
              <a:solidFill>
                <a:srgbClr val="C00000"/>
              </a:solidFill>
            </a:endParaRPr>
          </a:p>
          <a:p>
            <a:pPr marL="0" lvl="0" indent="0" algn="l" rtl="0">
              <a:spcBef>
                <a:spcPts val="0"/>
              </a:spcBef>
              <a:spcAft>
                <a:spcPts val="0"/>
              </a:spcAft>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33333"/>
              </a:buClr>
              <a:buSzPts val="1200"/>
              <a:buFont typeface="Georgia"/>
              <a:buNone/>
            </a:pPr>
            <a:r>
              <a:rPr lang="it-IT" sz="1200" dirty="0">
                <a:solidFill>
                  <a:srgbClr val="333333"/>
                </a:solidFill>
                <a:latin typeface="Georgia"/>
                <a:ea typeface="Georgia"/>
                <a:cs typeface="Georgia"/>
                <a:sym typeface="Georgia"/>
              </a:rPr>
              <a:t>Il paziente non è solo un numero, un caso, una malattia, ma una persona. Quella persona. </a:t>
            </a:r>
            <a:endParaRPr dirty="0"/>
          </a:p>
          <a:p>
            <a:pPr marL="0" lvl="0" indent="0" algn="l" rtl="0">
              <a:spcBef>
                <a:spcPts val="0"/>
              </a:spcBef>
              <a:spcAft>
                <a:spcPts val="0"/>
              </a:spcAft>
              <a:buClr>
                <a:schemeClr val="dk1"/>
              </a:buClr>
              <a:buSzPts val="1200"/>
              <a:buFont typeface="Calibri"/>
              <a:buNone/>
            </a:pPr>
            <a:endParaRPr sz="1200" dirty="0">
              <a:solidFill>
                <a:srgbClr val="333333"/>
              </a:solidFill>
              <a:latin typeface="Georgia"/>
              <a:ea typeface="Georgia"/>
              <a:cs typeface="Georgia"/>
              <a:sym typeface="Georgia"/>
            </a:endParaRPr>
          </a:p>
          <a:p>
            <a:pPr marL="0" lvl="0" indent="0" algn="l" rtl="0">
              <a:spcBef>
                <a:spcPts val="0"/>
              </a:spcBef>
              <a:spcAft>
                <a:spcPts val="0"/>
              </a:spcAft>
              <a:buClr>
                <a:srgbClr val="C00000"/>
              </a:buClr>
              <a:buSzPts val="1200"/>
              <a:buFont typeface="Georgia"/>
              <a:buNone/>
            </a:pPr>
            <a:r>
              <a:rPr lang="it-IT" sz="1200" b="1" dirty="0">
                <a:solidFill>
                  <a:srgbClr val="C00000"/>
                </a:solidFill>
                <a:latin typeface="Georgia"/>
                <a:ea typeface="Georgia"/>
                <a:cs typeface="Georgia"/>
                <a:sym typeface="Georgia"/>
              </a:rPr>
              <a:t>E’ solo attraverso questo modo di approcciarsi </a:t>
            </a:r>
            <a:endParaRPr dirty="0"/>
          </a:p>
          <a:p>
            <a:pPr marL="0" lvl="0" indent="0" algn="l" rtl="0">
              <a:spcBef>
                <a:spcPts val="0"/>
              </a:spcBef>
              <a:spcAft>
                <a:spcPts val="0"/>
              </a:spcAft>
              <a:buClr>
                <a:srgbClr val="C00000"/>
              </a:buClr>
              <a:buSzPts val="1200"/>
              <a:buFont typeface="Georgia"/>
              <a:buNone/>
            </a:pPr>
            <a:r>
              <a:rPr lang="it-IT" sz="1200" b="1" dirty="0">
                <a:solidFill>
                  <a:srgbClr val="C00000"/>
                </a:solidFill>
                <a:latin typeface="Georgia"/>
                <a:ea typeface="Georgia"/>
                <a:cs typeface="Georgia"/>
                <a:sym typeface="Georgia"/>
              </a:rPr>
              <a:t>è possibile una medicina più profonda, </a:t>
            </a:r>
            <a:endParaRPr dirty="0"/>
          </a:p>
          <a:p>
            <a:pPr marL="0" lvl="0" indent="0" algn="l" rtl="0">
              <a:spcBef>
                <a:spcPts val="0"/>
              </a:spcBef>
              <a:spcAft>
                <a:spcPts val="0"/>
              </a:spcAft>
              <a:buClr>
                <a:srgbClr val="C00000"/>
              </a:buClr>
              <a:buSzPts val="1200"/>
              <a:buFont typeface="Georgia"/>
              <a:buNone/>
            </a:pPr>
            <a:r>
              <a:rPr lang="it-IT" sz="1200" b="1" dirty="0">
                <a:solidFill>
                  <a:srgbClr val="C00000"/>
                </a:solidFill>
                <a:latin typeface="Georgia"/>
                <a:ea typeface="Georgia"/>
                <a:cs typeface="Georgia"/>
                <a:sym typeface="Georgia"/>
              </a:rPr>
              <a:t>non soltanto più umana, </a:t>
            </a:r>
            <a:endParaRPr dirty="0"/>
          </a:p>
          <a:p>
            <a:pPr marL="0" lvl="0" indent="0" algn="l" rtl="0">
              <a:spcBef>
                <a:spcPts val="0"/>
              </a:spcBef>
              <a:spcAft>
                <a:spcPts val="0"/>
              </a:spcAft>
              <a:buClr>
                <a:srgbClr val="C00000"/>
              </a:buClr>
              <a:buSzPts val="1200"/>
              <a:buFont typeface="Georgia"/>
              <a:buNone/>
            </a:pPr>
            <a:r>
              <a:rPr lang="it-IT" sz="1200" b="1" dirty="0">
                <a:solidFill>
                  <a:srgbClr val="C00000"/>
                </a:solidFill>
                <a:latin typeface="Georgia"/>
                <a:ea typeface="Georgia"/>
                <a:cs typeface="Georgia"/>
                <a:sym typeface="Georgia"/>
              </a:rPr>
              <a:t>ma anche scientificamente più seria</a:t>
            </a:r>
            <a:r>
              <a:rPr lang="it-IT" sz="1200" dirty="0">
                <a:solidFill>
                  <a:srgbClr val="333333"/>
                </a:solidFill>
                <a:latin typeface="Georgia"/>
                <a:ea typeface="Georgia"/>
                <a:cs typeface="Georgia"/>
                <a:sym typeface="Georgia"/>
              </a:rPr>
              <a:t>.</a:t>
            </a:r>
            <a:endParaRPr dirty="0"/>
          </a:p>
          <a:p>
            <a:pPr marL="0" lvl="0" indent="0" algn="l" rtl="0">
              <a:spcBef>
                <a:spcPts val="0"/>
              </a:spcBef>
              <a:spcAft>
                <a:spcPts val="0"/>
              </a:spcAft>
              <a:buNone/>
            </a:pPr>
            <a:endParaRPr dirty="0"/>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it-IT" sz="1200">
                <a:latin typeface="Arial"/>
                <a:ea typeface="Arial"/>
                <a:cs typeface="Arial"/>
                <a:sym typeface="Arial"/>
              </a:rPr>
              <a:t>Le cause di morte più frequenti nella popolazione si confermano nel complesso le malattie del sistema circolatorio (227.350 decessi) e i tumori (177.858). Il numero dei decessi per il gruppo delle malattie del sistema circolatorio è rimasto pressoché invariato (-117 casi) mentre per i tumori si è avuta una diminuzione (-1.755 casi). </a:t>
            </a:r>
            <a:endParaRPr/>
          </a:p>
          <a:p>
            <a:pPr marL="0" lvl="0" indent="0" algn="l" rtl="0">
              <a:spcBef>
                <a:spcPts val="0"/>
              </a:spcBef>
              <a:spcAft>
                <a:spcPts val="0"/>
              </a:spcAft>
              <a:buNone/>
            </a:pPr>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800">
                <a:latin typeface="Arial"/>
                <a:ea typeface="Arial"/>
                <a:cs typeface="Arial"/>
                <a:sym typeface="Arial"/>
              </a:rPr>
              <a:t>L’incremento del tasso di mortalità osservato nel 2020 per la demenza e la malattia di Alzheimer, così come per le polmoniti (non interstiziali) e l’influenza, appare in linea con l’andamento di crescita osservato negli anni precedenti. Ciò implica che l’incremento per queste patologie, seppure in parte legato agli effetti della pandemia, possa considerarsi anche come la prosecuzione di una fase di crescita della mortalità già in atto prima della diffusione del SARS-CoV2. </a:t>
            </a:r>
            <a:endParaRPr/>
          </a:p>
          <a:p>
            <a:pPr marL="0" lvl="0" indent="0" algn="l" rtl="0">
              <a:spcBef>
                <a:spcPts val="0"/>
              </a:spcBef>
              <a:spcAft>
                <a:spcPts val="0"/>
              </a:spcAft>
              <a:buNone/>
            </a:pPr>
            <a:r>
              <a:rPr lang="it-IT" sz="1800">
                <a:latin typeface="Arial"/>
                <a:ea typeface="Arial"/>
                <a:cs typeface="Arial"/>
                <a:sym typeface="Arial"/>
              </a:rPr>
              <a:t>Al contrario, per il gruppo delle altre malattie respiratorie (incluse le polmoniti interstiziali), il diabete, le altre malattie circolatorie (incluse le cardiopatie ipertensive) e le malattie genitourinarie, il 2020 ha rappresentato un anno di picco della mortalità. È per queste cause che l’impatto della pandemia di COVID-19 sulla mortalità è stato più evidente. </a:t>
            </a:r>
            <a:endParaRPr/>
          </a:p>
          <a:p>
            <a:pPr marL="0" lvl="0" indent="0" algn="l" rtl="0">
              <a:spcBef>
                <a:spcPts val="0"/>
              </a:spcBef>
              <a:spcAft>
                <a:spcPts val="0"/>
              </a:spcAft>
              <a:buNone/>
            </a:pPr>
            <a:endParaRPr/>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3887391" y="987426"/>
            <a:ext cx="4629150" cy="4873625"/>
          </a:xfrm>
          <a:prstGeom prst="rect">
            <a:avLst/>
          </a:prstGeom>
          <a:noFill/>
          <a:ln>
            <a:noFill/>
          </a:ln>
        </p:spPr>
      </p:sp>
      <p:sp>
        <p:nvSpPr>
          <p:cNvPr id="68" name="Google Shape;68;p3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8"/>
        <p:cNvGrpSpPr/>
        <p:nvPr/>
      </p:nvGrpSpPr>
      <p:grpSpPr>
        <a:xfrm>
          <a:off x="0" y="0"/>
          <a:ext cx="0" cy="0"/>
          <a:chOff x="0" y="0"/>
          <a:chExt cx="0" cy="0"/>
        </a:xfrm>
      </p:grpSpPr>
      <p:pic>
        <p:nvPicPr>
          <p:cNvPr id="89" name="Google Shape;89;p1"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0" name="Google Shape;90;p1"/>
          <p:cNvSpPr txBox="1"/>
          <p:nvPr/>
        </p:nvSpPr>
        <p:spPr>
          <a:xfrm>
            <a:off x="378994" y="965449"/>
            <a:ext cx="838600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600" b="1" i="0" u="none" strike="noStrike" cap="none">
                <a:solidFill>
                  <a:srgbClr val="011736"/>
                </a:solidFill>
                <a:latin typeface="Times"/>
                <a:ea typeface="Times"/>
                <a:cs typeface="Times"/>
                <a:sym typeface="Times"/>
              </a:rPr>
              <a:t>EDUCAZIONE ALLA PREVENZIONE E DOMANDA ALLA PROFESSIONE</a:t>
            </a:r>
            <a:endParaRPr sz="3600" b="0" i="0" u="none" strike="noStrike" cap="none">
              <a:solidFill>
                <a:schemeClr val="dk1"/>
              </a:solidFill>
              <a:latin typeface="Times"/>
              <a:ea typeface="Times"/>
              <a:cs typeface="Times"/>
              <a:sym typeface="Times"/>
            </a:endParaRPr>
          </a:p>
        </p:txBody>
      </p:sp>
      <p:sp>
        <p:nvSpPr>
          <p:cNvPr id="91" name="Google Shape;91;p1"/>
          <p:cNvSpPr txBox="1"/>
          <p:nvPr/>
        </p:nvSpPr>
        <p:spPr>
          <a:xfrm>
            <a:off x="5842762" y="6348968"/>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0" i="0" u="none" strike="noStrike" cap="none">
                <a:solidFill>
                  <a:schemeClr val="lt1"/>
                </a:solidFill>
                <a:latin typeface="Times New Roman"/>
                <a:ea typeface="Times New Roman"/>
                <a:cs typeface="Times New Roman"/>
                <a:sym typeface="Times New Roman"/>
              </a:rPr>
              <a:t>Dr.ssa Marialuisa Sveva Marozzi</a:t>
            </a:r>
            <a:endParaRPr/>
          </a:p>
        </p:txBody>
      </p:sp>
      <p:pic>
        <p:nvPicPr>
          <p:cNvPr id="92" name="Google Shape;92;p1" descr="Immagine che contiene testo, Viso umano, collezione&#10;&#10;Descrizione generata automaticamente"/>
          <p:cNvPicPr preferRelativeResize="0"/>
          <p:nvPr/>
        </p:nvPicPr>
        <p:blipFill rotWithShape="1">
          <a:blip r:embed="rId4">
            <a:alphaModFix/>
          </a:blip>
          <a:srcRect/>
          <a:stretch/>
        </p:blipFill>
        <p:spPr>
          <a:xfrm>
            <a:off x="1162032" y="2165778"/>
            <a:ext cx="6819935" cy="38286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76"/>
        <p:cNvGrpSpPr/>
        <p:nvPr/>
      </p:nvGrpSpPr>
      <p:grpSpPr>
        <a:xfrm>
          <a:off x="0" y="0"/>
          <a:ext cx="0" cy="0"/>
          <a:chOff x="0" y="0"/>
          <a:chExt cx="0" cy="0"/>
        </a:xfrm>
      </p:grpSpPr>
      <p:pic>
        <p:nvPicPr>
          <p:cNvPr id="177" name="Google Shape;177;p11"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8" name="Google Shape;178;p11"/>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179" name="Google Shape;179;p11"/>
          <p:cNvPicPr preferRelativeResize="0"/>
          <p:nvPr/>
        </p:nvPicPr>
        <p:blipFill rotWithShape="1">
          <a:blip r:embed="rId4">
            <a:alphaModFix/>
          </a:blip>
          <a:srcRect l="6894" t="24048" b="2687"/>
          <a:stretch/>
        </p:blipFill>
        <p:spPr>
          <a:xfrm>
            <a:off x="385872" y="2297433"/>
            <a:ext cx="8372255" cy="3094156"/>
          </a:xfrm>
          <a:prstGeom prst="rect">
            <a:avLst/>
          </a:prstGeom>
          <a:noFill/>
          <a:ln>
            <a:noFill/>
          </a:ln>
        </p:spPr>
      </p:pic>
      <p:sp>
        <p:nvSpPr>
          <p:cNvPr id="180" name="Google Shape;180;p11"/>
          <p:cNvSpPr txBox="1"/>
          <p:nvPr/>
        </p:nvSpPr>
        <p:spPr>
          <a:xfrm>
            <a:off x="164099" y="1176420"/>
            <a:ext cx="88158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1E477C"/>
                </a:solidFill>
                <a:latin typeface="Arial Narrow"/>
                <a:ea typeface="Arial Narrow"/>
                <a:cs typeface="Arial Narrow"/>
                <a:sym typeface="Arial Narrow"/>
              </a:rPr>
              <a:t>DECESSI PER LUOGO DEL DECESSO E ALCUNE CAUSE DI MORTE. ITALIA 2020 E MEDIA 2015- 2019. </a:t>
            </a:r>
            <a:r>
              <a:rPr lang="it-IT" sz="1800">
                <a:solidFill>
                  <a:srgbClr val="1E477C"/>
                </a:solidFill>
                <a:latin typeface="Arial Narrow"/>
                <a:ea typeface="Arial Narrow"/>
                <a:cs typeface="Arial Narrow"/>
                <a:sym typeface="Arial Narrow"/>
              </a:rPr>
              <a:t>Valori assoluti e variazioni percentuali rispetto alla media del 2015-2019. </a:t>
            </a:r>
            <a:endParaRPr sz="1800">
              <a:solidFill>
                <a:schemeClr val="dk1"/>
              </a:solidFill>
              <a:latin typeface="Calibri"/>
              <a:ea typeface="Calibri"/>
              <a:cs typeface="Calibri"/>
              <a:sym typeface="Calibri"/>
            </a:endParaRPr>
          </a:p>
        </p:txBody>
      </p:sp>
      <p:sp>
        <p:nvSpPr>
          <p:cNvPr id="181" name="Google Shape;181;p11"/>
          <p:cNvSpPr/>
          <p:nvPr/>
        </p:nvSpPr>
        <p:spPr>
          <a:xfrm>
            <a:off x="2092271" y="2297433"/>
            <a:ext cx="1115878" cy="430269"/>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86"/>
        <p:cNvGrpSpPr/>
        <p:nvPr/>
      </p:nvGrpSpPr>
      <p:grpSpPr>
        <a:xfrm>
          <a:off x="0" y="0"/>
          <a:ext cx="0" cy="0"/>
          <a:chOff x="0" y="0"/>
          <a:chExt cx="0" cy="0"/>
        </a:xfrm>
      </p:grpSpPr>
      <p:pic>
        <p:nvPicPr>
          <p:cNvPr id="187" name="Google Shape;187;p12"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8" name="Google Shape;188;p12"/>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189" name="Google Shape;189;p12" descr="Immagine che contiene testo, schermata, logo&#10;&#10;Descrizione generata automaticamente"/>
          <p:cNvPicPr preferRelativeResize="0"/>
          <p:nvPr/>
        </p:nvPicPr>
        <p:blipFill rotWithShape="1">
          <a:blip r:embed="rId4">
            <a:alphaModFix/>
          </a:blip>
          <a:srcRect/>
          <a:stretch/>
        </p:blipFill>
        <p:spPr>
          <a:xfrm>
            <a:off x="230467" y="1129553"/>
            <a:ext cx="2817681" cy="4853268"/>
          </a:xfrm>
          <a:prstGeom prst="rect">
            <a:avLst/>
          </a:prstGeom>
          <a:noFill/>
          <a:ln>
            <a:noFill/>
          </a:ln>
        </p:spPr>
      </p:pic>
      <p:sp>
        <p:nvSpPr>
          <p:cNvPr id="190" name="Google Shape;190;p12"/>
          <p:cNvSpPr txBox="1"/>
          <p:nvPr/>
        </p:nvSpPr>
        <p:spPr>
          <a:xfrm>
            <a:off x="3278615" y="2044005"/>
            <a:ext cx="5634918" cy="27699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rgbClr val="021935"/>
                </a:solidFill>
                <a:latin typeface="Times New Roman"/>
                <a:ea typeface="Times New Roman"/>
                <a:cs typeface="Times New Roman"/>
                <a:sym typeface="Times New Roman"/>
              </a:rPr>
              <a:t>Non rimane che scendere in campo!</a:t>
            </a:r>
            <a:endParaRPr sz="2000">
              <a:solidFill>
                <a:srgbClr val="021935"/>
              </a:solidFill>
              <a:latin typeface="Times New Roman"/>
              <a:ea typeface="Times New Roman"/>
              <a:cs typeface="Times New Roman"/>
              <a:sym typeface="Times New Roman"/>
            </a:endParaRPr>
          </a:p>
          <a:p>
            <a:pPr marL="0" marR="0" lvl="0" indent="0" algn="ctr"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0" marR="0" lvl="0" indent="0" algn="ctr" rtl="0">
              <a:spcBef>
                <a:spcPts val="0"/>
              </a:spcBef>
              <a:spcAft>
                <a:spcPts val="0"/>
              </a:spcAft>
              <a:buNone/>
            </a:pPr>
            <a:r>
              <a:rPr lang="it-IT" sz="2000">
                <a:solidFill>
                  <a:srgbClr val="021935"/>
                </a:solidFill>
                <a:latin typeface="Times New Roman"/>
                <a:ea typeface="Times New Roman"/>
                <a:cs typeface="Times New Roman"/>
                <a:sym typeface="Times New Roman"/>
              </a:rPr>
              <a:t>Il 17 maggio 2023 in occasione della giornata mondiale dell’ipertensione, abbiamo promosso attività di screening e informazione presso l’AOUC Policlinico di Bari e il Comune di Bari. </a:t>
            </a:r>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95"/>
        <p:cNvGrpSpPr/>
        <p:nvPr/>
      </p:nvGrpSpPr>
      <p:grpSpPr>
        <a:xfrm>
          <a:off x="0" y="0"/>
          <a:ext cx="0" cy="0"/>
          <a:chOff x="0" y="0"/>
          <a:chExt cx="0" cy="0"/>
        </a:xfrm>
      </p:grpSpPr>
      <p:pic>
        <p:nvPicPr>
          <p:cNvPr id="196" name="Google Shape;196;p13"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7" name="Google Shape;197;p13"/>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198" name="Google Shape;198;p13" descr="Immagine che contiene testo, schermata, logo&#10;&#10;Descrizione generata automaticamente"/>
          <p:cNvPicPr preferRelativeResize="0"/>
          <p:nvPr/>
        </p:nvPicPr>
        <p:blipFill rotWithShape="1">
          <a:blip r:embed="rId4">
            <a:alphaModFix/>
          </a:blip>
          <a:srcRect/>
          <a:stretch/>
        </p:blipFill>
        <p:spPr>
          <a:xfrm>
            <a:off x="230467" y="1129553"/>
            <a:ext cx="2817681" cy="4853268"/>
          </a:xfrm>
          <a:prstGeom prst="rect">
            <a:avLst/>
          </a:prstGeom>
          <a:noFill/>
          <a:ln>
            <a:noFill/>
          </a:ln>
        </p:spPr>
      </p:pic>
      <p:pic>
        <p:nvPicPr>
          <p:cNvPr id="199" name="Google Shape;199;p13" descr="Immagine che contiene vestiti, persona, interno, arredo&#10;&#10;Descrizione generata automaticamente"/>
          <p:cNvPicPr preferRelativeResize="0"/>
          <p:nvPr/>
        </p:nvPicPr>
        <p:blipFill rotWithShape="1">
          <a:blip r:embed="rId5">
            <a:alphaModFix/>
          </a:blip>
          <a:srcRect/>
          <a:stretch/>
        </p:blipFill>
        <p:spPr>
          <a:xfrm>
            <a:off x="3189084" y="1308848"/>
            <a:ext cx="3308912" cy="2481685"/>
          </a:xfrm>
          <a:prstGeom prst="rect">
            <a:avLst/>
          </a:prstGeom>
          <a:noFill/>
          <a:ln>
            <a:noFill/>
          </a:ln>
        </p:spPr>
      </p:pic>
      <p:pic>
        <p:nvPicPr>
          <p:cNvPr id="200" name="Google Shape;200;p13" descr="Immagine che contiene vestiti, persona, arredo, interno&#10;&#10;Descrizione generata automaticamente"/>
          <p:cNvPicPr preferRelativeResize="0"/>
          <p:nvPr/>
        </p:nvPicPr>
        <p:blipFill rotWithShape="1">
          <a:blip r:embed="rId6">
            <a:alphaModFix/>
          </a:blip>
          <a:srcRect t="32451" r="14465"/>
          <a:stretch/>
        </p:blipFill>
        <p:spPr>
          <a:xfrm>
            <a:off x="3206458" y="4062928"/>
            <a:ext cx="2817681" cy="1668884"/>
          </a:xfrm>
          <a:prstGeom prst="rect">
            <a:avLst/>
          </a:prstGeom>
          <a:noFill/>
          <a:ln>
            <a:noFill/>
          </a:ln>
        </p:spPr>
      </p:pic>
      <p:pic>
        <p:nvPicPr>
          <p:cNvPr id="201" name="Google Shape;201;p13" descr="Immagine che contiene vestiti, persona, calzature, uomo&#10;&#10;Descrizione generata automaticamente"/>
          <p:cNvPicPr preferRelativeResize="0"/>
          <p:nvPr/>
        </p:nvPicPr>
        <p:blipFill rotWithShape="1">
          <a:blip r:embed="rId7">
            <a:alphaModFix/>
          </a:blip>
          <a:srcRect t="18128"/>
          <a:stretch/>
        </p:blipFill>
        <p:spPr>
          <a:xfrm>
            <a:off x="6684298" y="1308848"/>
            <a:ext cx="2273399" cy="2481685"/>
          </a:xfrm>
          <a:prstGeom prst="rect">
            <a:avLst/>
          </a:prstGeom>
          <a:noFill/>
          <a:ln>
            <a:noFill/>
          </a:ln>
        </p:spPr>
      </p:pic>
      <p:pic>
        <p:nvPicPr>
          <p:cNvPr id="202" name="Google Shape;202;p13" descr="Immagine che contiene testo, uomo, vestiti, schermata&#10;&#10;Descrizione generata automaticamente"/>
          <p:cNvPicPr preferRelativeResize="0"/>
          <p:nvPr/>
        </p:nvPicPr>
        <p:blipFill rotWithShape="1">
          <a:blip r:embed="rId8">
            <a:alphaModFix/>
          </a:blip>
          <a:srcRect t="39972" b="30718"/>
          <a:stretch/>
        </p:blipFill>
        <p:spPr>
          <a:xfrm>
            <a:off x="6271396" y="4066622"/>
            <a:ext cx="2686301" cy="17069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07"/>
        <p:cNvGrpSpPr/>
        <p:nvPr/>
      </p:nvGrpSpPr>
      <p:grpSpPr>
        <a:xfrm>
          <a:off x="0" y="0"/>
          <a:ext cx="0" cy="0"/>
          <a:chOff x="0" y="0"/>
          <a:chExt cx="0" cy="0"/>
        </a:xfrm>
      </p:grpSpPr>
      <p:pic>
        <p:nvPicPr>
          <p:cNvPr id="208" name="Google Shape;208;p14"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9" name="Google Shape;209;p14"/>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210" name="Google Shape;210;p14" descr="Immagine che contiene testo, schermata, logo&#10;&#10;Descrizione generata automaticamente"/>
          <p:cNvPicPr preferRelativeResize="0"/>
          <p:nvPr/>
        </p:nvPicPr>
        <p:blipFill rotWithShape="1">
          <a:blip r:embed="rId4">
            <a:alphaModFix/>
          </a:blip>
          <a:srcRect/>
          <a:stretch/>
        </p:blipFill>
        <p:spPr>
          <a:xfrm>
            <a:off x="230467" y="1129553"/>
            <a:ext cx="2817681" cy="4853268"/>
          </a:xfrm>
          <a:prstGeom prst="rect">
            <a:avLst/>
          </a:prstGeom>
          <a:noFill/>
          <a:ln>
            <a:noFill/>
          </a:ln>
        </p:spPr>
      </p:pic>
      <p:pic>
        <p:nvPicPr>
          <p:cNvPr id="211" name="Google Shape;211;p14" descr="Immagine che contiene testo, schermata, Sito Web, Pagina Web&#10;&#10;Descrizione generata automaticamente"/>
          <p:cNvPicPr preferRelativeResize="0"/>
          <p:nvPr/>
        </p:nvPicPr>
        <p:blipFill rotWithShape="1">
          <a:blip r:embed="rId5">
            <a:alphaModFix/>
          </a:blip>
          <a:srcRect l="2558" r="1113"/>
          <a:stretch/>
        </p:blipFill>
        <p:spPr>
          <a:xfrm>
            <a:off x="3105488" y="1368130"/>
            <a:ext cx="5981171" cy="43761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25"/>
        <p:cNvGrpSpPr/>
        <p:nvPr/>
      </p:nvGrpSpPr>
      <p:grpSpPr>
        <a:xfrm>
          <a:off x="0" y="0"/>
          <a:ext cx="0" cy="0"/>
          <a:chOff x="0" y="0"/>
          <a:chExt cx="0" cy="0"/>
        </a:xfrm>
      </p:grpSpPr>
      <p:pic>
        <p:nvPicPr>
          <p:cNvPr id="226" name="Google Shape;226;p16"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7" name="Google Shape;227;p16"/>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228" name="Google Shape;228;p16" descr="Immagine che contiene interno, arredo, vestiti, persona&#10;&#10;Descrizione generata automaticamente"/>
          <p:cNvPicPr preferRelativeResize="0"/>
          <p:nvPr/>
        </p:nvPicPr>
        <p:blipFill rotWithShape="1">
          <a:blip r:embed="rId4">
            <a:alphaModFix/>
          </a:blip>
          <a:srcRect t="8228" b="39485"/>
          <a:stretch/>
        </p:blipFill>
        <p:spPr>
          <a:xfrm>
            <a:off x="4181843" y="2589040"/>
            <a:ext cx="4750648" cy="3312000"/>
          </a:xfrm>
          <a:prstGeom prst="rect">
            <a:avLst/>
          </a:prstGeom>
          <a:noFill/>
          <a:ln>
            <a:noFill/>
          </a:ln>
        </p:spPr>
      </p:pic>
      <p:pic>
        <p:nvPicPr>
          <p:cNvPr id="229" name="Google Shape;229;p16" descr="Immagine che contiene persona, vestiti, interno, conforto&#10;&#10;Descrizione generata automaticamente"/>
          <p:cNvPicPr preferRelativeResize="0"/>
          <p:nvPr/>
        </p:nvPicPr>
        <p:blipFill rotWithShape="1">
          <a:blip r:embed="rId5">
            <a:alphaModFix/>
          </a:blip>
          <a:srcRect/>
          <a:stretch/>
        </p:blipFill>
        <p:spPr>
          <a:xfrm>
            <a:off x="315671" y="1167315"/>
            <a:ext cx="3550501" cy="4734000"/>
          </a:xfrm>
          <a:prstGeom prst="rect">
            <a:avLst/>
          </a:prstGeom>
          <a:noFill/>
          <a:ln>
            <a:noFill/>
          </a:ln>
        </p:spPr>
      </p:pic>
      <p:sp>
        <p:nvSpPr>
          <p:cNvPr id="230" name="Google Shape;230;p16"/>
          <p:cNvSpPr txBox="1"/>
          <p:nvPr/>
        </p:nvSpPr>
        <p:spPr>
          <a:xfrm>
            <a:off x="4452606" y="1048176"/>
            <a:ext cx="4209122" cy="24006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rgbClr val="021935"/>
                </a:solidFill>
                <a:latin typeface="Times New Roman"/>
                <a:ea typeface="Times New Roman"/>
                <a:cs typeface="Times New Roman"/>
                <a:sym typeface="Times New Roman"/>
              </a:rPr>
              <a:t>Screening ateromasia carotidea presso il Comune di Bari..</a:t>
            </a:r>
            <a:endParaRPr sz="2000">
              <a:solidFill>
                <a:srgbClr val="021935"/>
              </a:solidFill>
              <a:latin typeface="Times New Roman"/>
              <a:ea typeface="Times New Roman"/>
              <a:cs typeface="Times New Roman"/>
              <a:sym typeface="Times New Roman"/>
            </a:endParaRPr>
          </a:p>
          <a:p>
            <a:pPr marL="0" marR="0" lvl="0" indent="0" algn="ctr"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cxnSp>
        <p:nvCxnSpPr>
          <p:cNvPr id="231" name="Google Shape;231;p16"/>
          <p:cNvCxnSpPr/>
          <p:nvPr/>
        </p:nvCxnSpPr>
        <p:spPr>
          <a:xfrm>
            <a:off x="2870200" y="3793040"/>
            <a:ext cx="508000" cy="452000"/>
          </a:xfrm>
          <a:prstGeom prst="straightConnector1">
            <a:avLst/>
          </a:prstGeom>
          <a:noFill/>
          <a:ln w="184150" cap="flat" cmpd="sng">
            <a:solidFill>
              <a:srgbClr val="021935"/>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36"/>
        <p:cNvGrpSpPr/>
        <p:nvPr/>
      </p:nvGrpSpPr>
      <p:grpSpPr>
        <a:xfrm>
          <a:off x="0" y="0"/>
          <a:ext cx="0" cy="0"/>
          <a:chOff x="0" y="0"/>
          <a:chExt cx="0" cy="0"/>
        </a:xfrm>
      </p:grpSpPr>
      <p:pic>
        <p:nvPicPr>
          <p:cNvPr id="237" name="Google Shape;237;p17"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8" name="Google Shape;238;p17"/>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239" name="Google Shape;239;p17"/>
          <p:cNvSpPr txBox="1"/>
          <p:nvPr/>
        </p:nvSpPr>
        <p:spPr>
          <a:xfrm>
            <a:off x="4452606" y="1048176"/>
            <a:ext cx="4209122" cy="19697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rgbClr val="021935"/>
                </a:solidFill>
                <a:latin typeface="Times New Roman"/>
                <a:ea typeface="Times New Roman"/>
                <a:cs typeface="Times New Roman"/>
                <a:sym typeface="Times New Roman"/>
              </a:rPr>
              <a:t>..in collegamento con il Policlinico di Bari</a:t>
            </a:r>
            <a:endParaRPr sz="2000">
              <a:solidFill>
                <a:srgbClr val="021935"/>
              </a:solidFill>
              <a:latin typeface="Times New Roman"/>
              <a:ea typeface="Times New Roman"/>
              <a:cs typeface="Times New Roman"/>
              <a:sym typeface="Times New Roman"/>
            </a:endParaRPr>
          </a:p>
          <a:p>
            <a:pPr marL="0" marR="0" lvl="0" indent="0" algn="ctr"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pic>
        <p:nvPicPr>
          <p:cNvPr id="240" name="Google Shape;240;p17" descr="Immagine che contiene vestiti, persona, interno, Lavoro&#10;&#10;Descrizione generata automaticamente"/>
          <p:cNvPicPr preferRelativeResize="0"/>
          <p:nvPr/>
        </p:nvPicPr>
        <p:blipFill rotWithShape="1">
          <a:blip r:embed="rId4">
            <a:alphaModFix/>
          </a:blip>
          <a:srcRect b="11569"/>
          <a:stretch/>
        </p:blipFill>
        <p:spPr>
          <a:xfrm>
            <a:off x="173781" y="1050715"/>
            <a:ext cx="4121524" cy="4859566"/>
          </a:xfrm>
          <a:prstGeom prst="rect">
            <a:avLst/>
          </a:prstGeom>
          <a:noFill/>
          <a:ln>
            <a:noFill/>
          </a:ln>
        </p:spPr>
      </p:pic>
      <p:pic>
        <p:nvPicPr>
          <p:cNvPr id="241" name="Google Shape;241;p17" descr="Immagine che contiene persona, vestiti, computer, computer&#10;&#10;Descrizione generata automaticamente"/>
          <p:cNvPicPr preferRelativeResize="0"/>
          <p:nvPr/>
        </p:nvPicPr>
        <p:blipFill rotWithShape="1">
          <a:blip r:embed="rId5">
            <a:alphaModFix/>
          </a:blip>
          <a:srcRect b="34640"/>
          <a:stretch/>
        </p:blipFill>
        <p:spPr>
          <a:xfrm>
            <a:off x="4668355" y="2218081"/>
            <a:ext cx="4121525" cy="35917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46"/>
        <p:cNvGrpSpPr/>
        <p:nvPr/>
      </p:nvGrpSpPr>
      <p:grpSpPr>
        <a:xfrm>
          <a:off x="0" y="0"/>
          <a:ext cx="0" cy="0"/>
          <a:chOff x="0" y="0"/>
          <a:chExt cx="0" cy="0"/>
        </a:xfrm>
      </p:grpSpPr>
      <p:pic>
        <p:nvPicPr>
          <p:cNvPr id="247" name="Google Shape;247;p18"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48" name="Google Shape;248;p18"/>
          <p:cNvSpPr txBox="1"/>
          <p:nvPr/>
        </p:nvSpPr>
        <p:spPr>
          <a:xfrm>
            <a:off x="240908" y="1397675"/>
            <a:ext cx="3578057"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rgbClr val="021935"/>
                </a:solidFill>
                <a:latin typeface="Times New Roman"/>
                <a:ea typeface="Times New Roman"/>
                <a:cs typeface="Times New Roman"/>
                <a:sym typeface="Times New Roman"/>
              </a:rPr>
              <a:t>OPTIP migliora le interazioni remote tra specialisti e operatori sfruttando i vantaggi che le tecnologie offrono, al fine di favorire il trasferimento di conoscenze e competenze senza spostare fisicamente le persone.</a:t>
            </a:r>
            <a:endParaRPr/>
          </a:p>
        </p:txBody>
      </p:sp>
      <p:sp>
        <p:nvSpPr>
          <p:cNvPr id="249" name="Google Shape;249;p18"/>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250" name="Google Shape;250;p18" descr="Immagine che contiene testo, interni, persona, computer&#10;&#10;Descrizione generata automaticamente"/>
          <p:cNvPicPr preferRelativeResize="0"/>
          <p:nvPr/>
        </p:nvPicPr>
        <p:blipFill rotWithShape="1">
          <a:blip r:embed="rId4">
            <a:alphaModFix/>
          </a:blip>
          <a:srcRect/>
          <a:stretch/>
        </p:blipFill>
        <p:spPr>
          <a:xfrm>
            <a:off x="5359471" y="3879035"/>
            <a:ext cx="3374522" cy="1881945"/>
          </a:xfrm>
          <a:prstGeom prst="rect">
            <a:avLst/>
          </a:prstGeom>
          <a:noFill/>
          <a:ln>
            <a:noFill/>
          </a:ln>
        </p:spPr>
      </p:pic>
      <p:pic>
        <p:nvPicPr>
          <p:cNvPr id="251" name="Google Shape;251;p18" descr="Immagine che contiene persona, parete, interni, elettronico&#10;&#10;Descrizione generata automaticamente"/>
          <p:cNvPicPr preferRelativeResize="0"/>
          <p:nvPr/>
        </p:nvPicPr>
        <p:blipFill rotWithShape="1">
          <a:blip r:embed="rId5">
            <a:alphaModFix/>
          </a:blip>
          <a:srcRect/>
          <a:stretch/>
        </p:blipFill>
        <p:spPr>
          <a:xfrm>
            <a:off x="1587044" y="3879035"/>
            <a:ext cx="3428624" cy="1905956"/>
          </a:xfrm>
          <a:prstGeom prst="rect">
            <a:avLst/>
          </a:prstGeom>
          <a:noFill/>
          <a:ln>
            <a:noFill/>
          </a:ln>
        </p:spPr>
      </p:pic>
      <p:pic>
        <p:nvPicPr>
          <p:cNvPr id="252" name="Google Shape;252;p18" descr="A picture containing logo&#10;&#10;Description automatically generated"/>
          <p:cNvPicPr preferRelativeResize="0"/>
          <p:nvPr/>
        </p:nvPicPr>
        <p:blipFill rotWithShape="1">
          <a:blip r:embed="rId6">
            <a:alphaModFix/>
          </a:blip>
          <a:srcRect/>
          <a:stretch/>
        </p:blipFill>
        <p:spPr>
          <a:xfrm>
            <a:off x="-157854" y="4541690"/>
            <a:ext cx="1485865" cy="683632"/>
          </a:xfrm>
          <a:prstGeom prst="rect">
            <a:avLst/>
          </a:prstGeom>
          <a:noFill/>
          <a:ln>
            <a:noFill/>
          </a:ln>
        </p:spPr>
      </p:pic>
      <p:cxnSp>
        <p:nvCxnSpPr>
          <p:cNvPr id="253" name="Google Shape;253;p18"/>
          <p:cNvCxnSpPr/>
          <p:nvPr/>
        </p:nvCxnSpPr>
        <p:spPr>
          <a:xfrm flipH="1">
            <a:off x="1181095" y="4106927"/>
            <a:ext cx="2434670" cy="454693"/>
          </a:xfrm>
          <a:prstGeom prst="straightConnector1">
            <a:avLst/>
          </a:prstGeom>
          <a:noFill/>
          <a:ln w="12700" cap="flat" cmpd="sng">
            <a:solidFill>
              <a:schemeClr val="accent2"/>
            </a:solidFill>
            <a:prstDash val="solid"/>
            <a:miter lim="800000"/>
            <a:headEnd type="none" w="sm" len="sm"/>
            <a:tailEnd type="triangle" w="med" len="med"/>
          </a:ln>
        </p:spPr>
      </p:cxnSp>
      <p:pic>
        <p:nvPicPr>
          <p:cNvPr id="254" name="Google Shape;254;p18" descr="Immagine che contiene testo, schermata, Carattere, diagramma&#10;&#10;Descrizione generata automaticamente"/>
          <p:cNvPicPr preferRelativeResize="0"/>
          <p:nvPr/>
        </p:nvPicPr>
        <p:blipFill rotWithShape="1">
          <a:blip r:embed="rId7">
            <a:alphaModFix/>
          </a:blip>
          <a:srcRect l="1326" r="518"/>
          <a:stretch/>
        </p:blipFill>
        <p:spPr>
          <a:xfrm>
            <a:off x="3958272" y="1210428"/>
            <a:ext cx="5090575" cy="23963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9"/>
        <p:cNvGrpSpPr/>
        <p:nvPr/>
      </p:nvGrpSpPr>
      <p:grpSpPr>
        <a:xfrm>
          <a:off x="0" y="0"/>
          <a:ext cx="0" cy="0"/>
          <a:chOff x="0" y="0"/>
          <a:chExt cx="0" cy="0"/>
        </a:xfrm>
      </p:grpSpPr>
      <p:pic>
        <p:nvPicPr>
          <p:cNvPr id="260" name="Google Shape;260;p19"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61" name="Google Shape;261;p19"/>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262" name="Google Shape;262;p19"/>
          <p:cNvPicPr preferRelativeResize="0"/>
          <p:nvPr/>
        </p:nvPicPr>
        <p:blipFill rotWithShape="1">
          <a:blip r:embed="rId4">
            <a:alphaModFix/>
          </a:blip>
          <a:srcRect/>
          <a:stretch/>
        </p:blipFill>
        <p:spPr>
          <a:xfrm>
            <a:off x="3511242" y="2391559"/>
            <a:ext cx="1693545" cy="1534505"/>
          </a:xfrm>
          <a:prstGeom prst="rect">
            <a:avLst/>
          </a:prstGeom>
          <a:noFill/>
          <a:ln>
            <a:noFill/>
          </a:ln>
        </p:spPr>
      </p:pic>
      <p:pic>
        <p:nvPicPr>
          <p:cNvPr id="263" name="Google Shape;263;p19"/>
          <p:cNvPicPr preferRelativeResize="0"/>
          <p:nvPr/>
        </p:nvPicPr>
        <p:blipFill rotWithShape="1">
          <a:blip r:embed="rId5">
            <a:alphaModFix/>
          </a:blip>
          <a:srcRect/>
          <a:stretch/>
        </p:blipFill>
        <p:spPr>
          <a:xfrm>
            <a:off x="309957" y="2377979"/>
            <a:ext cx="2692661" cy="1509193"/>
          </a:xfrm>
          <a:prstGeom prst="rect">
            <a:avLst/>
          </a:prstGeom>
          <a:noFill/>
          <a:ln>
            <a:noFill/>
          </a:ln>
        </p:spPr>
      </p:pic>
      <p:sp>
        <p:nvSpPr>
          <p:cNvPr id="264" name="Google Shape;264;p19"/>
          <p:cNvSpPr txBox="1"/>
          <p:nvPr/>
        </p:nvSpPr>
        <p:spPr>
          <a:xfrm>
            <a:off x="421082" y="3884414"/>
            <a:ext cx="2692661" cy="492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a:solidFill>
                  <a:srgbClr val="021935"/>
                </a:solidFill>
                <a:latin typeface="Times New Roman"/>
                <a:ea typeface="Times New Roman"/>
                <a:cs typeface="Times New Roman"/>
                <a:sym typeface="Times New Roman"/>
              </a:rPr>
              <a:t>Tra gli ambulatori dello stesso reparto</a:t>
            </a:r>
            <a:endParaRPr sz="1200">
              <a:solidFill>
                <a:srgbClr val="021935"/>
              </a:solidFill>
              <a:latin typeface="Times New Roman"/>
              <a:ea typeface="Times New Roman"/>
              <a:cs typeface="Times New Roman"/>
              <a:sym typeface="Times New Roman"/>
            </a:endParaRPr>
          </a:p>
        </p:txBody>
      </p:sp>
      <p:pic>
        <p:nvPicPr>
          <p:cNvPr id="265" name="Google Shape;265;p19" descr="Ospedale con riempimento a tinta unita"/>
          <p:cNvPicPr preferRelativeResize="0"/>
          <p:nvPr/>
        </p:nvPicPr>
        <p:blipFill rotWithShape="1">
          <a:blip r:embed="rId6">
            <a:alphaModFix/>
          </a:blip>
          <a:srcRect/>
          <a:stretch/>
        </p:blipFill>
        <p:spPr>
          <a:xfrm>
            <a:off x="5758507" y="2492865"/>
            <a:ext cx="1092200" cy="1092200"/>
          </a:xfrm>
          <a:prstGeom prst="rect">
            <a:avLst/>
          </a:prstGeom>
          <a:noFill/>
          <a:ln>
            <a:noFill/>
          </a:ln>
        </p:spPr>
      </p:pic>
      <p:pic>
        <p:nvPicPr>
          <p:cNvPr id="266" name="Google Shape;266;p19" descr="Ospedale con riempimento a tinta unita"/>
          <p:cNvPicPr preferRelativeResize="0"/>
          <p:nvPr/>
        </p:nvPicPr>
        <p:blipFill rotWithShape="1">
          <a:blip r:embed="rId6">
            <a:alphaModFix/>
          </a:blip>
          <a:srcRect/>
          <a:stretch/>
        </p:blipFill>
        <p:spPr>
          <a:xfrm>
            <a:off x="7447607" y="2531600"/>
            <a:ext cx="1092200" cy="1092200"/>
          </a:xfrm>
          <a:prstGeom prst="rect">
            <a:avLst/>
          </a:prstGeom>
          <a:noFill/>
          <a:ln>
            <a:noFill/>
          </a:ln>
        </p:spPr>
      </p:pic>
      <p:sp>
        <p:nvSpPr>
          <p:cNvPr id="267" name="Google Shape;267;p19"/>
          <p:cNvSpPr/>
          <p:nvPr/>
        </p:nvSpPr>
        <p:spPr>
          <a:xfrm rot="-5400000">
            <a:off x="7022792" y="2799570"/>
            <a:ext cx="224155" cy="400685"/>
          </a:xfrm>
          <a:prstGeom prst="downArrow">
            <a:avLst>
              <a:gd name="adj1" fmla="val 50000"/>
              <a:gd name="adj2" fmla="val 500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9"/>
          <p:cNvSpPr/>
          <p:nvPr/>
        </p:nvSpPr>
        <p:spPr>
          <a:xfrm rot="5400000">
            <a:off x="7024062" y="3098020"/>
            <a:ext cx="224155" cy="400685"/>
          </a:xfrm>
          <a:prstGeom prst="downArrow">
            <a:avLst>
              <a:gd name="adj1" fmla="val 50000"/>
              <a:gd name="adj2" fmla="val 500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69" name="Google Shape;269;p19"/>
          <p:cNvPicPr preferRelativeResize="0"/>
          <p:nvPr/>
        </p:nvPicPr>
        <p:blipFill rotWithShape="1">
          <a:blip r:embed="rId7">
            <a:alphaModFix/>
          </a:blip>
          <a:srcRect l="4586" r="3307" b="6553"/>
          <a:stretch/>
        </p:blipFill>
        <p:spPr>
          <a:xfrm>
            <a:off x="1854199" y="4240548"/>
            <a:ext cx="2991551" cy="1760205"/>
          </a:xfrm>
          <a:prstGeom prst="rect">
            <a:avLst/>
          </a:prstGeom>
          <a:noFill/>
          <a:ln>
            <a:noFill/>
          </a:ln>
        </p:spPr>
      </p:pic>
      <p:sp>
        <p:nvSpPr>
          <p:cNvPr id="270" name="Google Shape;270;p19"/>
          <p:cNvSpPr txBox="1"/>
          <p:nvPr/>
        </p:nvSpPr>
        <p:spPr>
          <a:xfrm>
            <a:off x="3048019" y="3917254"/>
            <a:ext cx="2692661" cy="492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a:solidFill>
                  <a:srgbClr val="021935"/>
                </a:solidFill>
                <a:latin typeface="Times New Roman"/>
                <a:ea typeface="Times New Roman"/>
                <a:cs typeface="Times New Roman"/>
                <a:sym typeface="Times New Roman"/>
              </a:rPr>
              <a:t>Tra reparti diversi dello stesso ospedale</a:t>
            </a:r>
            <a:endParaRPr/>
          </a:p>
          <a:p>
            <a:pPr marL="0" marR="0" lvl="0" indent="0" algn="l" rtl="0">
              <a:spcBef>
                <a:spcPts val="1200"/>
              </a:spcBef>
              <a:spcAft>
                <a:spcPts val="0"/>
              </a:spcAft>
              <a:buNone/>
            </a:pPr>
            <a:endParaRPr sz="1200">
              <a:solidFill>
                <a:srgbClr val="021935"/>
              </a:solidFill>
              <a:latin typeface="Times New Roman"/>
              <a:ea typeface="Times New Roman"/>
              <a:cs typeface="Times New Roman"/>
              <a:sym typeface="Times New Roman"/>
            </a:endParaRPr>
          </a:p>
        </p:txBody>
      </p:sp>
      <p:sp>
        <p:nvSpPr>
          <p:cNvPr id="271" name="Google Shape;271;p19"/>
          <p:cNvSpPr txBox="1"/>
          <p:nvPr/>
        </p:nvSpPr>
        <p:spPr>
          <a:xfrm>
            <a:off x="6445596" y="3595941"/>
            <a:ext cx="2692661" cy="492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a:solidFill>
                  <a:srgbClr val="021935"/>
                </a:solidFill>
                <a:latin typeface="Times New Roman"/>
                <a:ea typeface="Times New Roman"/>
                <a:cs typeface="Times New Roman"/>
                <a:sym typeface="Times New Roman"/>
              </a:rPr>
              <a:t>Tra ospedali diversi</a:t>
            </a:r>
            <a:endParaRPr/>
          </a:p>
          <a:p>
            <a:pPr marL="0" marR="0" lvl="0" indent="0" algn="l" rtl="0">
              <a:spcBef>
                <a:spcPts val="1200"/>
              </a:spcBef>
              <a:spcAft>
                <a:spcPts val="0"/>
              </a:spcAft>
              <a:buNone/>
            </a:pPr>
            <a:endParaRPr sz="1200">
              <a:solidFill>
                <a:srgbClr val="021935"/>
              </a:solidFill>
              <a:latin typeface="Times New Roman"/>
              <a:ea typeface="Times New Roman"/>
              <a:cs typeface="Times New Roman"/>
              <a:sym typeface="Times New Roman"/>
            </a:endParaRPr>
          </a:p>
        </p:txBody>
      </p:sp>
      <p:sp>
        <p:nvSpPr>
          <p:cNvPr id="272" name="Google Shape;272;p19"/>
          <p:cNvSpPr txBox="1"/>
          <p:nvPr/>
        </p:nvSpPr>
        <p:spPr>
          <a:xfrm>
            <a:off x="5099265" y="4965858"/>
            <a:ext cx="2692661" cy="2812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a:solidFill>
                  <a:srgbClr val="021935"/>
                </a:solidFill>
                <a:latin typeface="Times New Roman"/>
                <a:ea typeface="Times New Roman"/>
                <a:cs typeface="Times New Roman"/>
                <a:sym typeface="Times New Roman"/>
              </a:rPr>
              <a:t>Tra strutture diverse in città differenti</a:t>
            </a:r>
            <a:endParaRPr/>
          </a:p>
          <a:p>
            <a:pPr marL="0" marR="0" lvl="0" indent="0" algn="l" rtl="0">
              <a:spcBef>
                <a:spcPts val="1200"/>
              </a:spcBef>
              <a:spcAft>
                <a:spcPts val="0"/>
              </a:spcAft>
              <a:buNone/>
            </a:pPr>
            <a:endParaRPr sz="1200">
              <a:solidFill>
                <a:srgbClr val="021935"/>
              </a:solidFill>
              <a:latin typeface="Times New Roman"/>
              <a:ea typeface="Times New Roman"/>
              <a:cs typeface="Times New Roman"/>
              <a:sym typeface="Times New Roman"/>
            </a:endParaRPr>
          </a:p>
          <a:p>
            <a:pPr marL="0" marR="0" lvl="0" indent="0" algn="l" rtl="0">
              <a:spcBef>
                <a:spcPts val="1200"/>
              </a:spcBef>
              <a:spcAft>
                <a:spcPts val="0"/>
              </a:spcAft>
              <a:buNone/>
            </a:pPr>
            <a:endParaRPr sz="1200">
              <a:solidFill>
                <a:srgbClr val="021935"/>
              </a:solidFill>
              <a:latin typeface="Times New Roman"/>
              <a:ea typeface="Times New Roman"/>
              <a:cs typeface="Times New Roman"/>
              <a:sym typeface="Times New Roman"/>
            </a:endParaRPr>
          </a:p>
        </p:txBody>
      </p:sp>
      <p:sp>
        <p:nvSpPr>
          <p:cNvPr id="273" name="Google Shape;273;p19"/>
          <p:cNvSpPr txBox="1"/>
          <p:nvPr/>
        </p:nvSpPr>
        <p:spPr>
          <a:xfrm>
            <a:off x="193842" y="1081697"/>
            <a:ext cx="8785057"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rgbClr val="021935"/>
                </a:solidFill>
                <a:latin typeface="Times New Roman"/>
                <a:ea typeface="Times New Roman"/>
                <a:cs typeface="Times New Roman"/>
                <a:sym typeface="Times New Roman"/>
              </a:rPr>
              <a:t>OPTIP è una piattaforma cloud multiutenza in grado di consentire a due utenti distanti fisicamente di collegarsi tra loro tramite videochiamate evolute allo scopo di confrontarsi, scambiarsi informazioni e guidare in tempo reale o monitorare l’esecuzione di un’attività complessa, riuscendo a integrare in un’unica piattaforma gli input video di diversi device.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6"/>
        <p:cNvGrpSpPr/>
        <p:nvPr/>
      </p:nvGrpSpPr>
      <p:grpSpPr>
        <a:xfrm>
          <a:off x="0" y="0"/>
          <a:ext cx="0" cy="0"/>
          <a:chOff x="0" y="0"/>
          <a:chExt cx="0" cy="0"/>
        </a:xfrm>
      </p:grpSpPr>
      <p:pic>
        <p:nvPicPr>
          <p:cNvPr id="217" name="Google Shape;217;p15"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8" name="Google Shape;218;p15"/>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219" name="Google Shape;219;p15" descr="Immagine che contiene testo, schermata, logo&#10;&#10;Descrizione generata automaticamente"/>
          <p:cNvPicPr preferRelativeResize="0"/>
          <p:nvPr/>
        </p:nvPicPr>
        <p:blipFill rotWithShape="1">
          <a:blip r:embed="rId4">
            <a:alphaModFix/>
          </a:blip>
          <a:srcRect/>
          <a:stretch/>
        </p:blipFill>
        <p:spPr>
          <a:xfrm>
            <a:off x="230467" y="1129553"/>
            <a:ext cx="2817681" cy="4853268"/>
          </a:xfrm>
          <a:prstGeom prst="rect">
            <a:avLst/>
          </a:prstGeom>
          <a:noFill/>
          <a:ln>
            <a:noFill/>
          </a:ln>
        </p:spPr>
      </p:pic>
      <p:pic>
        <p:nvPicPr>
          <p:cNvPr id="220" name="Google Shape;220;p15" descr="Immagine che contiene testo, schermata, numero, Carattere&#10;&#10;Descrizione generata automaticamente"/>
          <p:cNvPicPr preferRelativeResize="0"/>
          <p:nvPr/>
        </p:nvPicPr>
        <p:blipFill rotWithShape="1">
          <a:blip r:embed="rId5">
            <a:alphaModFix/>
          </a:blip>
          <a:srcRect/>
          <a:stretch/>
        </p:blipFill>
        <p:spPr>
          <a:xfrm>
            <a:off x="3123874" y="1751847"/>
            <a:ext cx="6020126" cy="36086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78"/>
        <p:cNvGrpSpPr/>
        <p:nvPr/>
      </p:nvGrpSpPr>
      <p:grpSpPr>
        <a:xfrm>
          <a:off x="0" y="0"/>
          <a:ext cx="0" cy="0"/>
          <a:chOff x="0" y="0"/>
          <a:chExt cx="0" cy="0"/>
        </a:xfrm>
      </p:grpSpPr>
      <p:pic>
        <p:nvPicPr>
          <p:cNvPr id="279" name="Google Shape;279;p20"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0" name="Google Shape;280;p20"/>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281" name="Google Shape;281;p20"/>
          <p:cNvSpPr txBox="1"/>
          <p:nvPr/>
        </p:nvSpPr>
        <p:spPr>
          <a:xfrm>
            <a:off x="328198" y="232426"/>
            <a:ext cx="88158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lt1"/>
                </a:solidFill>
                <a:latin typeface="Times New Roman"/>
                <a:ea typeface="Times New Roman"/>
                <a:cs typeface="Times New Roman"/>
                <a:sym typeface="Times New Roman"/>
              </a:rPr>
              <a:t>RISULTATI</a:t>
            </a:r>
            <a:endParaRPr sz="2000">
              <a:solidFill>
                <a:schemeClr val="lt1"/>
              </a:solidFill>
              <a:latin typeface="Times New Roman"/>
              <a:ea typeface="Times New Roman"/>
              <a:cs typeface="Times New Roman"/>
              <a:sym typeface="Times New Roman"/>
            </a:endParaRPr>
          </a:p>
        </p:txBody>
      </p:sp>
      <p:graphicFrame>
        <p:nvGraphicFramePr>
          <p:cNvPr id="282" name="Google Shape;282;p20"/>
          <p:cNvGraphicFramePr/>
          <p:nvPr/>
        </p:nvGraphicFramePr>
        <p:xfrm>
          <a:off x="164099" y="1600200"/>
          <a:ext cx="2703975" cy="3962530"/>
        </p:xfrm>
        <a:graphic>
          <a:graphicData uri="http://schemas.openxmlformats.org/drawingml/2006/table">
            <a:tbl>
              <a:tblPr>
                <a:noFill/>
                <a:tableStyleId>{C9020042-8190-4F79-973B-9EF463430A0C}</a:tableStyleId>
              </a:tblPr>
              <a:tblGrid>
                <a:gridCol w="1311775">
                  <a:extLst>
                    <a:ext uri="{9D8B030D-6E8A-4147-A177-3AD203B41FA5}">
                      <a16:colId xmlns:a16="http://schemas.microsoft.com/office/drawing/2014/main" val="20000"/>
                    </a:ext>
                  </a:extLst>
                </a:gridCol>
                <a:gridCol w="1392200">
                  <a:extLst>
                    <a:ext uri="{9D8B030D-6E8A-4147-A177-3AD203B41FA5}">
                      <a16:colId xmlns:a16="http://schemas.microsoft.com/office/drawing/2014/main" val="20001"/>
                    </a:ext>
                  </a:extLst>
                </a:gridCol>
              </a:tblGrid>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Età</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58.02±13.31</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Peso (kg)</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77.37±39.5</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Altezza (cm)</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168.6±9.159</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BMI (kg/m</a:t>
                      </a:r>
                      <a:r>
                        <a:rPr lang="it-IT" sz="1400" b="1" i="0" u="none" strike="noStrike" cap="none" baseline="30000">
                          <a:solidFill>
                            <a:srgbClr val="021935"/>
                          </a:solidFill>
                          <a:latin typeface="Times New Roman"/>
                          <a:ea typeface="Times New Roman"/>
                          <a:cs typeface="Times New Roman"/>
                          <a:sym typeface="Times New Roman"/>
                        </a:rPr>
                        <a:t>2</a:t>
                      </a:r>
                      <a:r>
                        <a:rPr lang="it-IT" sz="1400" b="1" i="0" u="none" strike="noStrike" cap="none">
                          <a:solidFill>
                            <a:srgbClr val="021935"/>
                          </a:solidFill>
                          <a:latin typeface="Times New Roman"/>
                          <a:ea typeface="Times New Roman"/>
                          <a:cs typeface="Times New Roman"/>
                          <a:sym typeface="Times New Roman"/>
                        </a:rPr>
                        <a:t>)</a:t>
                      </a:r>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21935"/>
                        </a:buClr>
                        <a:buSzPts val="1400"/>
                        <a:buFont typeface="Times New Roman"/>
                        <a:buNone/>
                      </a:pPr>
                      <a:r>
                        <a:rPr lang="it-IT" sz="1400" b="0" i="0" u="none" strike="noStrike" cap="none">
                          <a:solidFill>
                            <a:srgbClr val="021935"/>
                          </a:solidFill>
                          <a:latin typeface="Times New Roman"/>
                          <a:ea typeface="Times New Roman"/>
                          <a:cs typeface="Times New Roman"/>
                          <a:sym typeface="Times New Roman"/>
                        </a:rPr>
                        <a:t>26.25±4.429</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PAS1 (mmHg)</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137.6±19.71</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7225">
                <a:tc>
                  <a:txBody>
                    <a:bodyPr/>
                    <a:lstStyle/>
                    <a:p>
                      <a:pPr marL="0" marR="0" lvl="0" indent="0" algn="l" rtl="0">
                        <a:lnSpc>
                          <a:spcPct val="100000"/>
                        </a:lnSpc>
                        <a:spcBef>
                          <a:spcPts val="0"/>
                        </a:spcBef>
                        <a:spcAft>
                          <a:spcPts val="0"/>
                        </a:spcAft>
                        <a:buClr>
                          <a:srgbClr val="021935"/>
                        </a:buClr>
                        <a:buSzPts val="1400"/>
                        <a:buFont typeface="Times New Roman"/>
                        <a:buNone/>
                      </a:pPr>
                      <a:r>
                        <a:rPr lang="it-IT" sz="1400" b="1" i="0" u="none" strike="noStrike" cap="none">
                          <a:solidFill>
                            <a:srgbClr val="021935"/>
                          </a:solidFill>
                          <a:latin typeface="Times New Roman"/>
                          <a:ea typeface="Times New Roman"/>
                          <a:cs typeface="Times New Roman"/>
                          <a:sym typeface="Times New Roman"/>
                        </a:rPr>
                        <a:t>PAD1 (mmHg)</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81.7±11.81</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FC1 (bpm)</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72.98±10.82</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7225">
                <a:tc>
                  <a:txBody>
                    <a:bodyPr/>
                    <a:lstStyle/>
                    <a:p>
                      <a:pPr marL="0" marR="0" lvl="0" indent="0" algn="l" rtl="0">
                        <a:lnSpc>
                          <a:spcPct val="100000"/>
                        </a:lnSpc>
                        <a:spcBef>
                          <a:spcPts val="0"/>
                        </a:spcBef>
                        <a:spcAft>
                          <a:spcPts val="0"/>
                        </a:spcAft>
                        <a:buClr>
                          <a:srgbClr val="021935"/>
                        </a:buClr>
                        <a:buSzPts val="1400"/>
                        <a:buFont typeface="Times New Roman"/>
                        <a:buNone/>
                      </a:pPr>
                      <a:r>
                        <a:rPr lang="it-IT" sz="1400" b="1" i="0" u="none" strike="noStrike" cap="none">
                          <a:solidFill>
                            <a:srgbClr val="021935"/>
                          </a:solidFill>
                          <a:latin typeface="Times New Roman"/>
                          <a:ea typeface="Times New Roman"/>
                          <a:cs typeface="Times New Roman"/>
                          <a:sym typeface="Times New Roman"/>
                        </a:rPr>
                        <a:t>PAS2 (mmHg)</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133.8±19.26</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97225">
                <a:tc>
                  <a:txBody>
                    <a:bodyPr/>
                    <a:lstStyle/>
                    <a:p>
                      <a:pPr marL="0" marR="0" lvl="0" indent="0" algn="l" rtl="0">
                        <a:lnSpc>
                          <a:spcPct val="100000"/>
                        </a:lnSpc>
                        <a:spcBef>
                          <a:spcPts val="0"/>
                        </a:spcBef>
                        <a:spcAft>
                          <a:spcPts val="0"/>
                        </a:spcAft>
                        <a:buClr>
                          <a:srgbClr val="021935"/>
                        </a:buClr>
                        <a:buSzPts val="1400"/>
                        <a:buFont typeface="Times New Roman"/>
                        <a:buNone/>
                      </a:pPr>
                      <a:r>
                        <a:rPr lang="it-IT" sz="1400" b="1" i="0" u="none" strike="noStrike" cap="none">
                          <a:solidFill>
                            <a:srgbClr val="021935"/>
                          </a:solidFill>
                          <a:latin typeface="Times New Roman"/>
                          <a:ea typeface="Times New Roman"/>
                          <a:cs typeface="Times New Roman"/>
                          <a:sym typeface="Times New Roman"/>
                        </a:rPr>
                        <a:t>PAD2 (mmHg)</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78.88±11.39</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FC2 (bpm)</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72.82±10.24</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97225">
                <a:tc>
                  <a:txBody>
                    <a:bodyPr/>
                    <a:lstStyle/>
                    <a:p>
                      <a:pPr marL="0" marR="0" lvl="0" indent="0" algn="l" rtl="0">
                        <a:lnSpc>
                          <a:spcPct val="100000"/>
                        </a:lnSpc>
                        <a:spcBef>
                          <a:spcPts val="0"/>
                        </a:spcBef>
                        <a:spcAft>
                          <a:spcPts val="0"/>
                        </a:spcAft>
                        <a:buClr>
                          <a:srgbClr val="021935"/>
                        </a:buClr>
                        <a:buSzPts val="1400"/>
                        <a:buFont typeface="Times New Roman"/>
                        <a:buNone/>
                      </a:pPr>
                      <a:r>
                        <a:rPr lang="it-IT" sz="1400" b="1" i="0" u="none" strike="noStrike" cap="none">
                          <a:solidFill>
                            <a:srgbClr val="021935"/>
                          </a:solidFill>
                          <a:latin typeface="Times New Roman"/>
                          <a:ea typeface="Times New Roman"/>
                          <a:cs typeface="Times New Roman"/>
                          <a:sym typeface="Times New Roman"/>
                        </a:rPr>
                        <a:t>PAS3 (mmHg)</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129.8±17.57</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97225">
                <a:tc>
                  <a:txBody>
                    <a:bodyPr/>
                    <a:lstStyle/>
                    <a:p>
                      <a:pPr marL="0" marR="0" lvl="0" indent="0" algn="l" rtl="0">
                        <a:lnSpc>
                          <a:spcPct val="100000"/>
                        </a:lnSpc>
                        <a:spcBef>
                          <a:spcPts val="0"/>
                        </a:spcBef>
                        <a:spcAft>
                          <a:spcPts val="0"/>
                        </a:spcAft>
                        <a:buClr>
                          <a:srgbClr val="021935"/>
                        </a:buClr>
                        <a:buSzPts val="1400"/>
                        <a:buFont typeface="Times New Roman"/>
                        <a:buNone/>
                      </a:pPr>
                      <a:r>
                        <a:rPr lang="it-IT" sz="1400" b="1" i="0" u="none" strike="noStrike" cap="none">
                          <a:solidFill>
                            <a:srgbClr val="021935"/>
                          </a:solidFill>
                          <a:latin typeface="Times New Roman"/>
                          <a:ea typeface="Times New Roman"/>
                          <a:cs typeface="Times New Roman"/>
                          <a:sym typeface="Times New Roman"/>
                        </a:rPr>
                        <a:t>PAD3 (mmHg)</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78.66±10.7</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FC3 (bpm)</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72.01±10.84</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283" name="Google Shape;283;p20"/>
          <p:cNvSpPr/>
          <p:nvPr/>
        </p:nvSpPr>
        <p:spPr>
          <a:xfrm>
            <a:off x="3086100" y="2538413"/>
            <a:ext cx="9144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4" name="Google Shape;284;p20" descr="Grafico delle risposte di Moduli. Titolo della domanda: Di che sesso sei?. Numero di risposte: 179 risposte."/>
          <p:cNvPicPr preferRelativeResize="0"/>
          <p:nvPr/>
        </p:nvPicPr>
        <p:blipFill rotWithShape="1">
          <a:blip r:embed="rId4">
            <a:alphaModFix/>
          </a:blip>
          <a:srcRect l="20369" t="26856" r="53704" b="4521"/>
          <a:stretch/>
        </p:blipFill>
        <p:spPr>
          <a:xfrm>
            <a:off x="3112989" y="1134424"/>
            <a:ext cx="2164863" cy="2411415"/>
          </a:xfrm>
          <a:prstGeom prst="rect">
            <a:avLst/>
          </a:prstGeom>
          <a:noFill/>
          <a:ln>
            <a:noFill/>
          </a:ln>
        </p:spPr>
      </p:pic>
      <p:pic>
        <p:nvPicPr>
          <p:cNvPr id="285" name="Google Shape;285;p20" descr="Grafico delle risposte di Moduli. Titolo della domanda: Di che sesso sei?. Numero di risposte: 179 risposte."/>
          <p:cNvPicPr preferRelativeResize="0"/>
          <p:nvPr/>
        </p:nvPicPr>
        <p:blipFill rotWithShape="1">
          <a:blip r:embed="rId4">
            <a:alphaModFix/>
          </a:blip>
          <a:srcRect l="62444" t="30191" r="27316" b="58539"/>
          <a:stretch/>
        </p:blipFill>
        <p:spPr>
          <a:xfrm>
            <a:off x="5390742" y="1467070"/>
            <a:ext cx="928989" cy="430228"/>
          </a:xfrm>
          <a:prstGeom prst="rect">
            <a:avLst/>
          </a:prstGeom>
          <a:noFill/>
          <a:ln>
            <a:noFill/>
          </a:ln>
        </p:spPr>
      </p:pic>
      <p:sp>
        <p:nvSpPr>
          <p:cNvPr id="286" name="Google Shape;286;p20"/>
          <p:cNvSpPr txBox="1"/>
          <p:nvPr/>
        </p:nvSpPr>
        <p:spPr>
          <a:xfrm>
            <a:off x="7383431" y="3926526"/>
            <a:ext cx="2703985" cy="7386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a:solidFill>
                  <a:schemeClr val="dk1"/>
                </a:solidFill>
                <a:latin typeface="Calibri"/>
                <a:ea typeface="Calibri"/>
                <a:cs typeface="Calibri"/>
                <a:sym typeface="Calibri"/>
              </a:rPr>
              <a:t>fumatore</a:t>
            </a:r>
            <a:endParaRPr/>
          </a:p>
          <a:p>
            <a:pPr marL="0" marR="0" lvl="0" indent="0" algn="just" rtl="0">
              <a:spcBef>
                <a:spcPts val="0"/>
              </a:spcBef>
              <a:spcAft>
                <a:spcPts val="0"/>
              </a:spcAft>
              <a:buNone/>
            </a:pPr>
            <a:r>
              <a:rPr lang="it-IT" sz="1400">
                <a:solidFill>
                  <a:schemeClr val="dk1"/>
                </a:solidFill>
                <a:latin typeface="Calibri"/>
                <a:ea typeface="Calibri"/>
                <a:cs typeface="Calibri"/>
                <a:sym typeface="Calibri"/>
              </a:rPr>
              <a:t>ex fumatore</a:t>
            </a:r>
            <a:endParaRPr/>
          </a:p>
          <a:p>
            <a:pPr marL="0" marR="0" lvl="0" indent="0" algn="just" rtl="0">
              <a:spcBef>
                <a:spcPts val="0"/>
              </a:spcBef>
              <a:spcAft>
                <a:spcPts val="0"/>
              </a:spcAft>
              <a:buNone/>
            </a:pPr>
            <a:r>
              <a:rPr lang="it-IT" sz="1400">
                <a:solidFill>
                  <a:schemeClr val="dk1"/>
                </a:solidFill>
                <a:latin typeface="Calibri"/>
                <a:ea typeface="Calibri"/>
                <a:cs typeface="Calibri"/>
                <a:sym typeface="Calibri"/>
              </a:rPr>
              <a:t>mai fumatore</a:t>
            </a:r>
            <a:endParaRPr/>
          </a:p>
        </p:txBody>
      </p:sp>
      <p:pic>
        <p:nvPicPr>
          <p:cNvPr id="287" name="Google Shape;287;p20" descr="Grafico delle risposte di Moduli. Titolo della domanda: Fumi? (incluso tabacco da masticare, sigari e pipa). Numero di risposte: 175 risposte."/>
          <p:cNvPicPr preferRelativeResize="0"/>
          <p:nvPr/>
        </p:nvPicPr>
        <p:blipFill rotWithShape="1">
          <a:blip r:embed="rId5">
            <a:alphaModFix/>
          </a:blip>
          <a:srcRect l="19822" t="26854" r="53863" b="10716"/>
          <a:stretch/>
        </p:blipFill>
        <p:spPr>
          <a:xfrm>
            <a:off x="4572000" y="3290844"/>
            <a:ext cx="2353567" cy="2349888"/>
          </a:xfrm>
          <a:prstGeom prst="rect">
            <a:avLst/>
          </a:prstGeom>
          <a:noFill/>
          <a:ln>
            <a:noFill/>
          </a:ln>
        </p:spPr>
      </p:pic>
      <p:pic>
        <p:nvPicPr>
          <p:cNvPr id="288" name="Google Shape;288;p20" descr="Grafico delle risposte di Moduli. Titolo della domanda: Fumi? (incluso tabacco da masticare, sigari e pipa). Numero di risposte: 175 risposte."/>
          <p:cNvPicPr preferRelativeResize="0"/>
          <p:nvPr/>
        </p:nvPicPr>
        <p:blipFill rotWithShape="1">
          <a:blip r:embed="rId5">
            <a:alphaModFix/>
          </a:blip>
          <a:srcRect l="61792" t="26857" r="34324" b="50006"/>
          <a:stretch/>
        </p:blipFill>
        <p:spPr>
          <a:xfrm>
            <a:off x="7051831" y="3862276"/>
            <a:ext cx="331600" cy="831350"/>
          </a:xfrm>
          <a:prstGeom prst="rect">
            <a:avLst/>
          </a:prstGeom>
          <a:noFill/>
          <a:ln>
            <a:noFill/>
          </a:ln>
        </p:spPr>
      </p:pic>
      <p:sp>
        <p:nvSpPr>
          <p:cNvPr id="289" name="Google Shape;289;p20"/>
          <p:cNvSpPr txBox="1"/>
          <p:nvPr/>
        </p:nvSpPr>
        <p:spPr>
          <a:xfrm>
            <a:off x="161758" y="1097738"/>
            <a:ext cx="2838341"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b="1">
                <a:solidFill>
                  <a:srgbClr val="021935"/>
                </a:solidFill>
                <a:latin typeface="Times New Roman"/>
                <a:ea typeface="Times New Roman"/>
                <a:cs typeface="Times New Roman"/>
                <a:sym typeface="Times New Roman"/>
              </a:rPr>
              <a:t>N. 180 QUESTIONARI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7"/>
        <p:cNvGrpSpPr/>
        <p:nvPr/>
      </p:nvGrpSpPr>
      <p:grpSpPr>
        <a:xfrm>
          <a:off x="0" y="0"/>
          <a:ext cx="0" cy="0"/>
          <a:chOff x="0" y="0"/>
          <a:chExt cx="0" cy="0"/>
        </a:xfrm>
      </p:grpSpPr>
      <p:pic>
        <p:nvPicPr>
          <p:cNvPr id="98" name="Google Shape;98;p2"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9" name="Google Shape;99;p2"/>
          <p:cNvSpPr txBox="1"/>
          <p:nvPr/>
        </p:nvSpPr>
        <p:spPr>
          <a:xfrm>
            <a:off x="164099" y="1366897"/>
            <a:ext cx="8815802" cy="41242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rgbClr val="021935"/>
                </a:solidFill>
                <a:latin typeface="Times New Roman"/>
                <a:ea typeface="Times New Roman"/>
                <a:cs typeface="Times New Roman"/>
                <a:sym typeface="Times New Roman"/>
              </a:rPr>
              <a:t>CONCETTO DI SALUTE</a:t>
            </a:r>
            <a:endParaRPr/>
          </a:p>
          <a:p>
            <a:pPr marL="0" marR="0" lvl="0" indent="0" algn="ctr" rtl="0">
              <a:spcBef>
                <a:spcPts val="0"/>
              </a:spcBef>
              <a:spcAft>
                <a:spcPts val="0"/>
              </a:spcAft>
              <a:buNone/>
            </a:pPr>
            <a:r>
              <a:rPr lang="it-IT" sz="2800" b="1" i="1">
                <a:solidFill>
                  <a:srgbClr val="021935"/>
                </a:solidFill>
                <a:latin typeface="Times New Roman"/>
                <a:ea typeface="Times New Roman"/>
                <a:cs typeface="Times New Roman"/>
                <a:sym typeface="Times New Roman"/>
              </a:rPr>
              <a:t>Atto costitutivo dell’OMS (1948)</a:t>
            </a:r>
            <a:endParaRPr/>
          </a:p>
          <a:p>
            <a:pPr marL="0" marR="0" lvl="0" indent="0" algn="l" rtl="0">
              <a:spcBef>
                <a:spcPts val="0"/>
              </a:spcBef>
              <a:spcAft>
                <a:spcPts val="0"/>
              </a:spcAft>
              <a:buNone/>
            </a:pPr>
            <a:endParaRPr sz="2000">
              <a:solidFill>
                <a:srgbClr val="021935"/>
              </a:solidFill>
              <a:latin typeface="Times New Roman"/>
              <a:ea typeface="Times New Roman"/>
              <a:cs typeface="Times New Roman"/>
              <a:sym typeface="Times New Roman"/>
            </a:endParaRPr>
          </a:p>
          <a:p>
            <a:pPr marL="0" marR="0" lvl="0" indent="0" algn="ctr" rtl="0">
              <a:spcBef>
                <a:spcPts val="0"/>
              </a:spcBef>
              <a:spcAft>
                <a:spcPts val="0"/>
              </a:spcAft>
              <a:buNone/>
            </a:pPr>
            <a:r>
              <a:rPr lang="it-IT" sz="2400">
                <a:solidFill>
                  <a:srgbClr val="021935"/>
                </a:solidFill>
                <a:latin typeface="Times New Roman"/>
                <a:ea typeface="Times New Roman"/>
                <a:cs typeface="Times New Roman"/>
                <a:sym typeface="Times New Roman"/>
              </a:rPr>
              <a:t>La Salute è uno stato di pieno benessere fisico, mentale e sociale e non solo assenza di malattia. </a:t>
            </a:r>
            <a:endParaRPr/>
          </a:p>
          <a:p>
            <a:pPr marL="285750" marR="0" lvl="0" indent="-133350" algn="l" rtl="0">
              <a:spcBef>
                <a:spcPts val="0"/>
              </a:spcBef>
              <a:spcAft>
                <a:spcPts val="0"/>
              </a:spcAft>
              <a:buClr>
                <a:schemeClr val="dk1"/>
              </a:buClr>
              <a:buSzPts val="2400"/>
              <a:buFont typeface="Arial"/>
              <a:buNone/>
            </a:pPr>
            <a:endParaRPr sz="24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r>
              <a:rPr lang="it-IT" sz="2400">
                <a:solidFill>
                  <a:srgbClr val="021935"/>
                </a:solidFill>
                <a:latin typeface="Times New Roman"/>
                <a:ea typeface="Times New Roman"/>
                <a:cs typeface="Times New Roman"/>
                <a:sym typeface="Times New Roman"/>
              </a:rPr>
              <a:t>Per la prima volta si afferma che la salute è un diritto fondamentale della persona legato indissolubilmente all’alimentazione, all’istruzione, alla casa, alle risorse economiche e al lavoro, all’ambiente, alla giustizia e perfino alla pace.</a:t>
            </a:r>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sp>
        <p:nvSpPr>
          <p:cNvPr id="100" name="Google Shape;100;p2"/>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94"/>
        <p:cNvGrpSpPr/>
        <p:nvPr/>
      </p:nvGrpSpPr>
      <p:grpSpPr>
        <a:xfrm>
          <a:off x="0" y="0"/>
          <a:ext cx="0" cy="0"/>
          <a:chOff x="0" y="0"/>
          <a:chExt cx="0" cy="0"/>
        </a:xfrm>
      </p:grpSpPr>
      <p:pic>
        <p:nvPicPr>
          <p:cNvPr id="295" name="Google Shape;295;p21"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6" name="Google Shape;296;p21"/>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297" name="Google Shape;297;p21"/>
          <p:cNvSpPr txBox="1"/>
          <p:nvPr/>
        </p:nvSpPr>
        <p:spPr>
          <a:xfrm>
            <a:off x="328198" y="232426"/>
            <a:ext cx="88158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lt1"/>
                </a:solidFill>
                <a:latin typeface="Times New Roman"/>
                <a:ea typeface="Times New Roman"/>
                <a:cs typeface="Times New Roman"/>
                <a:sym typeface="Times New Roman"/>
              </a:rPr>
              <a:t>RISULTATI</a:t>
            </a:r>
            <a:endParaRPr sz="2000">
              <a:solidFill>
                <a:schemeClr val="lt1"/>
              </a:solidFill>
              <a:latin typeface="Times New Roman"/>
              <a:ea typeface="Times New Roman"/>
              <a:cs typeface="Times New Roman"/>
              <a:sym typeface="Times New Roman"/>
            </a:endParaRPr>
          </a:p>
        </p:txBody>
      </p:sp>
      <p:sp>
        <p:nvSpPr>
          <p:cNvPr id="298" name="Google Shape;298;p21"/>
          <p:cNvSpPr/>
          <p:nvPr/>
        </p:nvSpPr>
        <p:spPr>
          <a:xfrm>
            <a:off x="3086100" y="2538413"/>
            <a:ext cx="9144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9" name="Google Shape;299;p21" descr="Grafico delle risposte di Moduli. Titolo della domanda: Pratichi attività fisica, almeno 150 minuti di attività moderata (camminata veloce) o 75 minuti di attività intensa alla settimana?. Numero di risposte: 149 risposte."/>
          <p:cNvPicPr preferRelativeResize="0"/>
          <p:nvPr/>
        </p:nvPicPr>
        <p:blipFill rotWithShape="1">
          <a:blip r:embed="rId4">
            <a:alphaModFix/>
          </a:blip>
          <a:srcRect l="18488" t="34235" r="54319" b="9668"/>
          <a:stretch/>
        </p:blipFill>
        <p:spPr>
          <a:xfrm>
            <a:off x="128336" y="1159798"/>
            <a:ext cx="2485987" cy="2325600"/>
          </a:xfrm>
          <a:prstGeom prst="rect">
            <a:avLst/>
          </a:prstGeom>
          <a:noFill/>
          <a:ln>
            <a:noFill/>
          </a:ln>
        </p:spPr>
      </p:pic>
      <p:pic>
        <p:nvPicPr>
          <p:cNvPr id="300" name="Google Shape;300;p21" descr="Grafico delle risposte di Moduli. Titolo della domanda: Pratichi attività fisica, almeno 150 minuti di attività moderata (camminata veloce) o 75 minuti di attività intensa alla settimana?. Numero di risposte: 149 risposte."/>
          <p:cNvPicPr preferRelativeResize="0"/>
          <p:nvPr/>
        </p:nvPicPr>
        <p:blipFill rotWithShape="1">
          <a:blip r:embed="rId4">
            <a:alphaModFix/>
          </a:blip>
          <a:srcRect l="62400" t="35148" r="35117" b="54341"/>
          <a:stretch/>
        </p:blipFill>
        <p:spPr>
          <a:xfrm>
            <a:off x="2677044" y="1332000"/>
            <a:ext cx="229436" cy="440486"/>
          </a:xfrm>
          <a:prstGeom prst="rect">
            <a:avLst/>
          </a:prstGeom>
          <a:noFill/>
          <a:ln>
            <a:noFill/>
          </a:ln>
        </p:spPr>
      </p:pic>
      <p:sp>
        <p:nvSpPr>
          <p:cNvPr id="301" name="Google Shape;301;p21"/>
          <p:cNvSpPr txBox="1"/>
          <p:nvPr/>
        </p:nvSpPr>
        <p:spPr>
          <a:xfrm>
            <a:off x="2906480" y="1287109"/>
            <a:ext cx="2703985"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a:solidFill>
                  <a:schemeClr val="dk1"/>
                </a:solidFill>
                <a:latin typeface="Calibri"/>
                <a:ea typeface="Calibri"/>
                <a:cs typeface="Calibri"/>
                <a:sym typeface="Calibri"/>
              </a:rPr>
              <a:t>attività fisica</a:t>
            </a:r>
            <a:endParaRPr/>
          </a:p>
          <a:p>
            <a:pPr marL="0" marR="0" lvl="0" indent="0" algn="just" rtl="0">
              <a:spcBef>
                <a:spcPts val="0"/>
              </a:spcBef>
              <a:spcAft>
                <a:spcPts val="0"/>
              </a:spcAft>
              <a:buNone/>
            </a:pPr>
            <a:r>
              <a:rPr lang="it-IT" sz="1400">
                <a:solidFill>
                  <a:schemeClr val="dk1"/>
                </a:solidFill>
                <a:latin typeface="Calibri"/>
                <a:ea typeface="Calibri"/>
                <a:cs typeface="Calibri"/>
                <a:sym typeface="Calibri"/>
              </a:rPr>
              <a:t>no</a:t>
            </a:r>
            <a:endParaRPr/>
          </a:p>
        </p:txBody>
      </p:sp>
      <p:pic>
        <p:nvPicPr>
          <p:cNvPr id="302" name="Google Shape;302;p21" descr="Grafico delle risposte di Moduli. Titolo della domanda: Quanti anni di istruzione hai?. Numero di risposte: 167 risposte."/>
          <p:cNvPicPr preferRelativeResize="0"/>
          <p:nvPr/>
        </p:nvPicPr>
        <p:blipFill rotWithShape="1">
          <a:blip r:embed="rId5">
            <a:alphaModFix/>
          </a:blip>
          <a:srcRect l="19823" t="30091" r="54322" b="9478"/>
          <a:stretch/>
        </p:blipFill>
        <p:spPr>
          <a:xfrm>
            <a:off x="4266519" y="1187622"/>
            <a:ext cx="2364342" cy="2325601"/>
          </a:xfrm>
          <a:prstGeom prst="rect">
            <a:avLst/>
          </a:prstGeom>
          <a:noFill/>
          <a:ln>
            <a:noFill/>
          </a:ln>
        </p:spPr>
      </p:pic>
      <p:pic>
        <p:nvPicPr>
          <p:cNvPr id="303" name="Google Shape;303;p21" descr="Grafico delle risposte di Moduli. Titolo della domanda: Quanti anni di istruzione hai?. Numero di risposte: 167 risposte."/>
          <p:cNvPicPr preferRelativeResize="0"/>
          <p:nvPr/>
        </p:nvPicPr>
        <p:blipFill rotWithShape="1">
          <a:blip r:embed="rId5">
            <a:alphaModFix/>
          </a:blip>
          <a:srcRect l="61352" t="26855" r="22122" b="42298"/>
          <a:stretch/>
        </p:blipFill>
        <p:spPr>
          <a:xfrm>
            <a:off x="6752506" y="1579879"/>
            <a:ext cx="1511240" cy="1187135"/>
          </a:xfrm>
          <a:prstGeom prst="rect">
            <a:avLst/>
          </a:prstGeom>
          <a:noFill/>
          <a:ln>
            <a:noFill/>
          </a:ln>
        </p:spPr>
      </p:pic>
      <p:sp>
        <p:nvSpPr>
          <p:cNvPr id="304" name="Google Shape;304;p21"/>
          <p:cNvSpPr txBox="1"/>
          <p:nvPr/>
        </p:nvSpPr>
        <p:spPr>
          <a:xfrm>
            <a:off x="6772471" y="1428062"/>
            <a:ext cx="2703985" cy="30777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a:solidFill>
                  <a:schemeClr val="dk1"/>
                </a:solidFill>
                <a:latin typeface="Calibri"/>
                <a:ea typeface="Calibri"/>
                <a:cs typeface="Calibri"/>
                <a:sym typeface="Calibri"/>
              </a:rPr>
              <a:t>Anni di istruzione</a:t>
            </a:r>
            <a:endParaRPr/>
          </a:p>
        </p:txBody>
      </p:sp>
      <p:pic>
        <p:nvPicPr>
          <p:cNvPr id="305" name="Google Shape;305;p21" descr="Grafico delle risposte di Moduli. Titolo della domanda: Assumi alcool?. Numero di risposte: 167 risposte."/>
          <p:cNvPicPr preferRelativeResize="0"/>
          <p:nvPr/>
        </p:nvPicPr>
        <p:blipFill rotWithShape="1">
          <a:blip r:embed="rId6">
            <a:alphaModFix/>
          </a:blip>
          <a:srcRect l="20526" t="28696" r="54209" b="9457"/>
          <a:stretch/>
        </p:blipFill>
        <p:spPr>
          <a:xfrm>
            <a:off x="2259832" y="3443878"/>
            <a:ext cx="2476267" cy="2551140"/>
          </a:xfrm>
          <a:prstGeom prst="rect">
            <a:avLst/>
          </a:prstGeom>
          <a:noFill/>
          <a:ln>
            <a:noFill/>
          </a:ln>
        </p:spPr>
      </p:pic>
      <p:pic>
        <p:nvPicPr>
          <p:cNvPr id="306" name="Google Shape;306;p21" descr="Grafico delle risposte di Moduli. Titolo della domanda: Assumi alcool?. Numero di risposte: 167 risposte."/>
          <p:cNvPicPr preferRelativeResize="0"/>
          <p:nvPr/>
        </p:nvPicPr>
        <p:blipFill rotWithShape="1">
          <a:blip r:embed="rId6">
            <a:alphaModFix/>
          </a:blip>
          <a:srcRect l="61925" t="28424" r="17228" b="42727"/>
          <a:stretch/>
        </p:blipFill>
        <p:spPr>
          <a:xfrm>
            <a:off x="4941978" y="4224227"/>
            <a:ext cx="1906289" cy="1110164"/>
          </a:xfrm>
          <a:prstGeom prst="rect">
            <a:avLst/>
          </a:prstGeom>
          <a:noFill/>
          <a:ln>
            <a:noFill/>
          </a:ln>
        </p:spPr>
      </p:pic>
      <p:sp>
        <p:nvSpPr>
          <p:cNvPr id="307" name="Google Shape;307;p21"/>
          <p:cNvSpPr txBox="1"/>
          <p:nvPr/>
        </p:nvSpPr>
        <p:spPr>
          <a:xfrm>
            <a:off x="4941978" y="4008020"/>
            <a:ext cx="2703985" cy="30777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a:solidFill>
                  <a:schemeClr val="dk1"/>
                </a:solidFill>
                <a:latin typeface="Calibri"/>
                <a:ea typeface="Calibri"/>
                <a:cs typeface="Calibri"/>
                <a:sym typeface="Calibri"/>
              </a:rPr>
              <a:t>Assunzione di alcool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12"/>
        <p:cNvGrpSpPr/>
        <p:nvPr/>
      </p:nvGrpSpPr>
      <p:grpSpPr>
        <a:xfrm>
          <a:off x="0" y="0"/>
          <a:ext cx="0" cy="0"/>
          <a:chOff x="0" y="0"/>
          <a:chExt cx="0" cy="0"/>
        </a:xfrm>
      </p:grpSpPr>
      <p:pic>
        <p:nvPicPr>
          <p:cNvPr id="313" name="Google Shape;313;p22"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4" name="Google Shape;314;p22"/>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315" name="Google Shape;315;p22"/>
          <p:cNvSpPr txBox="1"/>
          <p:nvPr/>
        </p:nvSpPr>
        <p:spPr>
          <a:xfrm>
            <a:off x="328198" y="232426"/>
            <a:ext cx="88158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lt1"/>
                </a:solidFill>
                <a:latin typeface="Times New Roman"/>
                <a:ea typeface="Times New Roman"/>
                <a:cs typeface="Times New Roman"/>
                <a:sym typeface="Times New Roman"/>
              </a:rPr>
              <a:t>RISULTATI</a:t>
            </a:r>
            <a:endParaRPr sz="2000">
              <a:solidFill>
                <a:schemeClr val="lt1"/>
              </a:solidFill>
              <a:latin typeface="Times New Roman"/>
              <a:ea typeface="Times New Roman"/>
              <a:cs typeface="Times New Roman"/>
              <a:sym typeface="Times New Roman"/>
            </a:endParaRPr>
          </a:p>
        </p:txBody>
      </p:sp>
      <p:sp>
        <p:nvSpPr>
          <p:cNvPr id="316" name="Google Shape;316;p22"/>
          <p:cNvSpPr/>
          <p:nvPr/>
        </p:nvSpPr>
        <p:spPr>
          <a:xfrm>
            <a:off x="3086100" y="2538413"/>
            <a:ext cx="9144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7" name="Google Shape;317;p22" descr="Grafico delle risposte di Moduli. Titolo della domanda: Quando hai misurato la pressione arteriosa l'ultima volta?. Numero di risposte: 171 risposte."/>
          <p:cNvPicPr preferRelativeResize="0"/>
          <p:nvPr/>
        </p:nvPicPr>
        <p:blipFill rotWithShape="1">
          <a:blip r:embed="rId4">
            <a:alphaModFix/>
          </a:blip>
          <a:srcRect l="18772" t="26857" r="54035" b="9457"/>
          <a:stretch/>
        </p:blipFill>
        <p:spPr>
          <a:xfrm>
            <a:off x="2083466" y="3453114"/>
            <a:ext cx="2486528" cy="2450683"/>
          </a:xfrm>
          <a:prstGeom prst="rect">
            <a:avLst/>
          </a:prstGeom>
          <a:noFill/>
          <a:ln>
            <a:noFill/>
          </a:ln>
        </p:spPr>
      </p:pic>
      <p:sp>
        <p:nvSpPr>
          <p:cNvPr id="318" name="Google Shape;318;p22"/>
          <p:cNvSpPr txBox="1"/>
          <p:nvPr/>
        </p:nvSpPr>
        <p:spPr>
          <a:xfrm>
            <a:off x="4943414" y="4153702"/>
            <a:ext cx="3249672"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dirty="0">
                <a:solidFill>
                  <a:schemeClr val="dk1"/>
                </a:solidFill>
                <a:latin typeface="Calibri"/>
                <a:ea typeface="Calibri"/>
                <a:cs typeface="Calibri"/>
                <a:sym typeface="Calibri"/>
              </a:rPr>
              <a:t>Quando hai misurato la pressione arteriosa l'ultima volta?</a:t>
            </a:r>
            <a:endParaRPr dirty="0"/>
          </a:p>
        </p:txBody>
      </p:sp>
      <p:pic>
        <p:nvPicPr>
          <p:cNvPr id="320" name="Google Shape;320;p22" descr="Grafico delle risposte di Moduli. Titolo della domanda: Hai mai avuto diagnosi di valori pressori elevati da parte di un professionista sanitario (gravidanza esclusa)?. Numero di risposte: 177 risposte."/>
          <p:cNvPicPr preferRelativeResize="0"/>
          <p:nvPr/>
        </p:nvPicPr>
        <p:blipFill rotWithShape="1">
          <a:blip r:embed="rId5">
            <a:alphaModFix/>
          </a:blip>
          <a:srcRect l="19824" t="32673" r="52983" b="8233"/>
          <a:stretch/>
        </p:blipFill>
        <p:spPr>
          <a:xfrm>
            <a:off x="90572" y="1002792"/>
            <a:ext cx="2486528" cy="2450322"/>
          </a:xfrm>
          <a:prstGeom prst="rect">
            <a:avLst/>
          </a:prstGeom>
          <a:noFill/>
          <a:ln>
            <a:noFill/>
          </a:ln>
        </p:spPr>
      </p:pic>
      <p:pic>
        <p:nvPicPr>
          <p:cNvPr id="321" name="Google Shape;321;p22" descr="Grafico delle risposte di Moduli. Titolo della domanda: Hai mai avuto diagnosi di valori pressori elevati da parte di un professionista sanitario (gravidanza esclusa)?. Numero di risposte: 177 risposte."/>
          <p:cNvPicPr preferRelativeResize="0"/>
          <p:nvPr/>
        </p:nvPicPr>
        <p:blipFill rotWithShape="1">
          <a:blip r:embed="rId5">
            <a:alphaModFix/>
          </a:blip>
          <a:srcRect l="62818" t="32640" r="34978" b="52830"/>
          <a:stretch/>
        </p:blipFill>
        <p:spPr>
          <a:xfrm>
            <a:off x="2415453" y="1072222"/>
            <a:ext cx="201539" cy="603128"/>
          </a:xfrm>
          <a:prstGeom prst="rect">
            <a:avLst/>
          </a:prstGeom>
          <a:noFill/>
          <a:ln>
            <a:noFill/>
          </a:ln>
        </p:spPr>
      </p:pic>
      <p:sp>
        <p:nvSpPr>
          <p:cNvPr id="322" name="Google Shape;322;p22"/>
          <p:cNvSpPr txBox="1"/>
          <p:nvPr/>
        </p:nvSpPr>
        <p:spPr>
          <a:xfrm>
            <a:off x="2667672" y="1134585"/>
            <a:ext cx="2703985"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dirty="0">
                <a:solidFill>
                  <a:schemeClr val="dk1"/>
                </a:solidFill>
                <a:latin typeface="Calibri"/>
                <a:ea typeface="Calibri"/>
                <a:cs typeface="Calibri"/>
                <a:sym typeface="Calibri"/>
              </a:rPr>
              <a:t>diagnosi ipertensione</a:t>
            </a:r>
            <a:endParaRPr dirty="0"/>
          </a:p>
          <a:p>
            <a:pPr marL="0" marR="0" lvl="0" indent="0" algn="just" rtl="0">
              <a:spcBef>
                <a:spcPts val="0"/>
              </a:spcBef>
              <a:spcAft>
                <a:spcPts val="0"/>
              </a:spcAft>
              <a:buNone/>
            </a:pPr>
            <a:r>
              <a:rPr lang="it-IT" sz="1400" dirty="0">
                <a:solidFill>
                  <a:schemeClr val="dk1"/>
                </a:solidFill>
                <a:latin typeface="Calibri"/>
                <a:ea typeface="Calibri"/>
                <a:cs typeface="Calibri"/>
                <a:sym typeface="Calibri"/>
              </a:rPr>
              <a:t>normotesi</a:t>
            </a:r>
            <a:endParaRPr dirty="0"/>
          </a:p>
        </p:txBody>
      </p:sp>
      <p:pic>
        <p:nvPicPr>
          <p:cNvPr id="323" name="Google Shape;323;p22" descr="Grafico delle risposte di Moduli. Titolo della domanda: Hai mai avuto rialzi pressori durante questa o precedenti gravidanze?. Numero di risposte: 66 risposte."/>
          <p:cNvPicPr preferRelativeResize="0"/>
          <p:nvPr/>
        </p:nvPicPr>
        <p:blipFill rotWithShape="1">
          <a:blip r:embed="rId6">
            <a:alphaModFix/>
          </a:blip>
          <a:srcRect l="20153" t="27313" r="54211" b="9011"/>
          <a:stretch/>
        </p:blipFill>
        <p:spPr>
          <a:xfrm>
            <a:off x="4384436" y="1493608"/>
            <a:ext cx="2344153" cy="2450322"/>
          </a:xfrm>
          <a:prstGeom prst="rect">
            <a:avLst/>
          </a:prstGeom>
          <a:noFill/>
          <a:ln>
            <a:noFill/>
          </a:ln>
        </p:spPr>
      </p:pic>
      <p:pic>
        <p:nvPicPr>
          <p:cNvPr id="324" name="Google Shape;324;p22" descr="Grafico delle risposte di Moduli. Titolo della domanda: Hai mai avuto rialzi pressori durante questa o precedenti gravidanze?. Numero di risposte: 66 risposte."/>
          <p:cNvPicPr preferRelativeResize="0"/>
          <p:nvPr/>
        </p:nvPicPr>
        <p:blipFill rotWithShape="1">
          <a:blip r:embed="rId6">
            <a:alphaModFix/>
          </a:blip>
          <a:srcRect l="62717" t="27310" r="34742" b="50004"/>
          <a:stretch/>
        </p:blipFill>
        <p:spPr>
          <a:xfrm>
            <a:off x="6768481" y="1210508"/>
            <a:ext cx="232316" cy="873042"/>
          </a:xfrm>
          <a:prstGeom prst="rect">
            <a:avLst/>
          </a:prstGeom>
          <a:noFill/>
          <a:ln>
            <a:noFill/>
          </a:ln>
        </p:spPr>
      </p:pic>
      <p:sp>
        <p:nvSpPr>
          <p:cNvPr id="325" name="Google Shape;325;p22"/>
          <p:cNvSpPr txBox="1"/>
          <p:nvPr/>
        </p:nvSpPr>
        <p:spPr>
          <a:xfrm>
            <a:off x="6998977" y="1291559"/>
            <a:ext cx="2703985" cy="7386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dirty="0">
                <a:solidFill>
                  <a:schemeClr val="dk1"/>
                </a:solidFill>
                <a:latin typeface="Calibri"/>
                <a:ea typeface="Calibri"/>
                <a:cs typeface="Calibri"/>
                <a:sym typeface="Calibri"/>
              </a:rPr>
              <a:t>ipertensione in gravidanza</a:t>
            </a:r>
            <a:endParaRPr dirty="0"/>
          </a:p>
          <a:p>
            <a:pPr marL="0" marR="0" lvl="0" indent="0" algn="just" rtl="0">
              <a:spcBef>
                <a:spcPts val="0"/>
              </a:spcBef>
              <a:spcAft>
                <a:spcPts val="0"/>
              </a:spcAft>
              <a:buNone/>
            </a:pPr>
            <a:r>
              <a:rPr lang="it-IT" sz="1400" dirty="0">
                <a:solidFill>
                  <a:schemeClr val="dk1"/>
                </a:solidFill>
                <a:latin typeface="Calibri"/>
                <a:ea typeface="Calibri"/>
                <a:cs typeface="Calibri"/>
                <a:sym typeface="Calibri"/>
              </a:rPr>
              <a:t>normotesa</a:t>
            </a:r>
            <a:endParaRPr dirty="0"/>
          </a:p>
          <a:p>
            <a:pPr marL="0" marR="0" lvl="0" indent="0" algn="just" rtl="0">
              <a:spcBef>
                <a:spcPts val="0"/>
              </a:spcBef>
              <a:spcAft>
                <a:spcPts val="0"/>
              </a:spcAft>
              <a:buNone/>
            </a:pPr>
            <a:r>
              <a:rPr lang="it-IT" sz="1400" dirty="0">
                <a:solidFill>
                  <a:schemeClr val="dk1"/>
                </a:solidFill>
                <a:latin typeface="Calibri"/>
                <a:ea typeface="Calibri"/>
                <a:cs typeface="Calibri"/>
                <a:sym typeface="Calibri"/>
              </a:rPr>
              <a:t>mai gravida</a:t>
            </a:r>
            <a:endParaRPr dirty="0"/>
          </a:p>
        </p:txBody>
      </p:sp>
      <p:sp>
        <p:nvSpPr>
          <p:cNvPr id="2" name="Google Shape;325;p22">
            <a:extLst>
              <a:ext uri="{FF2B5EF4-FFF2-40B4-BE49-F238E27FC236}">
                <a16:creationId xmlns:a16="http://schemas.microsoft.com/office/drawing/2014/main" id="{B5AE6030-408B-49A1-FBA8-9B1A716740B3}"/>
              </a:ext>
            </a:extLst>
          </p:cNvPr>
          <p:cNvSpPr txBox="1"/>
          <p:nvPr/>
        </p:nvSpPr>
        <p:spPr>
          <a:xfrm>
            <a:off x="5200261" y="4732687"/>
            <a:ext cx="2703985" cy="7386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dirty="0">
                <a:solidFill>
                  <a:schemeClr val="dk1"/>
                </a:solidFill>
                <a:latin typeface="Calibri"/>
                <a:cs typeface="Calibri"/>
                <a:sym typeface="Calibri"/>
              </a:rPr>
              <a:t>mai</a:t>
            </a:r>
            <a:endParaRPr dirty="0"/>
          </a:p>
          <a:p>
            <a:pPr marL="0" marR="0" lvl="0" indent="0" algn="just" rtl="0">
              <a:spcBef>
                <a:spcPts val="0"/>
              </a:spcBef>
              <a:spcAft>
                <a:spcPts val="0"/>
              </a:spcAft>
              <a:buNone/>
            </a:pPr>
            <a:r>
              <a:rPr lang="it-IT" dirty="0">
                <a:solidFill>
                  <a:schemeClr val="dk1"/>
                </a:solidFill>
                <a:latin typeface="Calibri"/>
                <a:cs typeface="Calibri"/>
                <a:sym typeface="Calibri"/>
              </a:rPr>
              <a:t>più di 12 mesi fa</a:t>
            </a:r>
          </a:p>
          <a:p>
            <a:pPr marL="0" marR="0" lvl="0" indent="0" algn="just" rtl="0">
              <a:spcBef>
                <a:spcPts val="0"/>
              </a:spcBef>
              <a:spcAft>
                <a:spcPts val="0"/>
              </a:spcAft>
              <a:buNone/>
            </a:pPr>
            <a:r>
              <a:rPr lang="it-IT" dirty="0">
                <a:solidFill>
                  <a:schemeClr val="dk1"/>
                </a:solidFill>
                <a:latin typeface="Calibri"/>
                <a:cs typeface="Calibri"/>
                <a:sym typeface="Calibri"/>
              </a:rPr>
              <a:t>negli ultimi 12 mesi</a:t>
            </a:r>
            <a:endParaRPr dirty="0"/>
          </a:p>
        </p:txBody>
      </p:sp>
      <p:pic>
        <p:nvPicPr>
          <p:cNvPr id="3" name="Google Shape;324;p22" descr="Grafico delle risposte di Moduli. Titolo della domanda: Hai mai avuto rialzi pressori durante questa o precedenti gravidanze?. Numero di risposte: 66 risposte.">
            <a:extLst>
              <a:ext uri="{FF2B5EF4-FFF2-40B4-BE49-F238E27FC236}">
                <a16:creationId xmlns:a16="http://schemas.microsoft.com/office/drawing/2014/main" id="{1A4A802B-433A-E827-736B-2E46E5610BCE}"/>
              </a:ext>
            </a:extLst>
          </p:cNvPr>
          <p:cNvPicPr preferRelativeResize="0"/>
          <p:nvPr/>
        </p:nvPicPr>
        <p:blipFill rotWithShape="1">
          <a:blip r:embed="rId6">
            <a:alphaModFix/>
          </a:blip>
          <a:srcRect l="62717" t="27310" r="34742" b="50004"/>
          <a:stretch/>
        </p:blipFill>
        <p:spPr>
          <a:xfrm>
            <a:off x="4943414" y="4665477"/>
            <a:ext cx="232316" cy="8730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30"/>
        <p:cNvGrpSpPr/>
        <p:nvPr/>
      </p:nvGrpSpPr>
      <p:grpSpPr>
        <a:xfrm>
          <a:off x="0" y="0"/>
          <a:ext cx="0" cy="0"/>
          <a:chOff x="0" y="0"/>
          <a:chExt cx="0" cy="0"/>
        </a:xfrm>
      </p:grpSpPr>
      <p:pic>
        <p:nvPicPr>
          <p:cNvPr id="331" name="Google Shape;331;p23"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32" name="Google Shape;332;p23"/>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333" name="Google Shape;333;p23"/>
          <p:cNvSpPr txBox="1"/>
          <p:nvPr/>
        </p:nvSpPr>
        <p:spPr>
          <a:xfrm>
            <a:off x="328198" y="232426"/>
            <a:ext cx="88158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lt1"/>
                </a:solidFill>
                <a:latin typeface="Times New Roman"/>
                <a:ea typeface="Times New Roman"/>
                <a:cs typeface="Times New Roman"/>
                <a:sym typeface="Times New Roman"/>
              </a:rPr>
              <a:t>RISULTATI</a:t>
            </a:r>
            <a:endParaRPr sz="2000">
              <a:solidFill>
                <a:schemeClr val="lt1"/>
              </a:solidFill>
              <a:latin typeface="Times New Roman"/>
              <a:ea typeface="Times New Roman"/>
              <a:cs typeface="Times New Roman"/>
              <a:sym typeface="Times New Roman"/>
            </a:endParaRPr>
          </a:p>
        </p:txBody>
      </p:sp>
      <p:graphicFrame>
        <p:nvGraphicFramePr>
          <p:cNvPr id="334" name="Google Shape;334;p23"/>
          <p:cNvGraphicFramePr/>
          <p:nvPr/>
        </p:nvGraphicFramePr>
        <p:xfrm>
          <a:off x="164099" y="1600200"/>
          <a:ext cx="2703975" cy="914430"/>
        </p:xfrm>
        <a:graphic>
          <a:graphicData uri="http://schemas.openxmlformats.org/drawingml/2006/table">
            <a:tbl>
              <a:tblPr>
                <a:noFill/>
                <a:tableStyleId>{C9020042-8190-4F79-973B-9EF463430A0C}</a:tableStyleId>
              </a:tblPr>
              <a:tblGrid>
                <a:gridCol w="1311775">
                  <a:extLst>
                    <a:ext uri="{9D8B030D-6E8A-4147-A177-3AD203B41FA5}">
                      <a16:colId xmlns:a16="http://schemas.microsoft.com/office/drawing/2014/main" val="20000"/>
                    </a:ext>
                  </a:extLst>
                </a:gridCol>
                <a:gridCol w="1392200">
                  <a:extLst>
                    <a:ext uri="{9D8B030D-6E8A-4147-A177-3AD203B41FA5}">
                      <a16:colId xmlns:a16="http://schemas.microsoft.com/office/drawing/2014/main" val="20001"/>
                    </a:ext>
                  </a:extLst>
                </a:gridCol>
              </a:tblGrid>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Età</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75% &lt; 60 anni</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Sesso</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55% donne</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7225">
                <a:tc>
                  <a:txBody>
                    <a:bodyPr/>
                    <a:lstStyle/>
                    <a:p>
                      <a:pPr marL="0" marR="0" lvl="0" indent="0" algn="l" rtl="0">
                        <a:spcBef>
                          <a:spcPts val="0"/>
                        </a:spcBef>
                        <a:spcAft>
                          <a:spcPts val="0"/>
                        </a:spcAft>
                        <a:buNone/>
                      </a:pPr>
                      <a:r>
                        <a:rPr lang="it-IT" sz="1400" b="1" i="0" u="none" strike="noStrike" cap="none">
                          <a:solidFill>
                            <a:srgbClr val="021935"/>
                          </a:solidFill>
                          <a:latin typeface="Times New Roman"/>
                          <a:ea typeface="Times New Roman"/>
                          <a:cs typeface="Times New Roman"/>
                          <a:sym typeface="Times New Roman"/>
                        </a:rPr>
                        <a:t>Istruzione</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0" i="0" u="none" strike="noStrike" cap="none">
                          <a:solidFill>
                            <a:srgbClr val="021935"/>
                          </a:solidFill>
                          <a:latin typeface="Times New Roman"/>
                          <a:ea typeface="Times New Roman"/>
                          <a:cs typeface="Times New Roman"/>
                          <a:sym typeface="Times New Roman"/>
                        </a:rPr>
                        <a:t>100% &gt; 12 anni</a:t>
                      </a:r>
                      <a:endParaRPr sz="1400" u="none" strike="noStrike" cap="none">
                        <a:solidFill>
                          <a:srgbClr val="021935"/>
                        </a:solidFill>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35" name="Google Shape;335;p23"/>
          <p:cNvSpPr txBox="1"/>
          <p:nvPr/>
        </p:nvSpPr>
        <p:spPr>
          <a:xfrm>
            <a:off x="161758" y="1097738"/>
            <a:ext cx="2838341"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b="1">
                <a:solidFill>
                  <a:srgbClr val="021935"/>
                </a:solidFill>
                <a:latin typeface="Times New Roman"/>
                <a:ea typeface="Times New Roman"/>
                <a:cs typeface="Times New Roman"/>
                <a:sym typeface="Times New Roman"/>
              </a:rPr>
              <a:t>N. 30 ECOCOLORTSA</a:t>
            </a:r>
            <a:endParaRPr/>
          </a:p>
        </p:txBody>
      </p:sp>
      <p:sp>
        <p:nvSpPr>
          <p:cNvPr id="336" name="Google Shape;336;p23" descr="Grafico delle risposte di Moduli. Titolo della domanda: Uomo o Donna?. Numero di risposte: 20 risposte."/>
          <p:cNvSpPr/>
          <p:nvPr/>
        </p:nvSpPr>
        <p:spPr>
          <a:xfrm>
            <a:off x="155575" y="841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23" descr="Grafico delle risposte di Moduli. Titolo della domanda: Uomo o Donna?. Numero di risposte: 20 risposte."/>
          <p:cNvSpPr/>
          <p:nvPr/>
        </p:nvSpPr>
        <p:spPr>
          <a:xfrm>
            <a:off x="155575" y="841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23" descr="Grafico delle risposte di Moduli. Titolo della domanda: Uomo o Donna?. Numero di risposte: 20 risposte."/>
          <p:cNvSpPr/>
          <p:nvPr/>
        </p:nvSpPr>
        <p:spPr>
          <a:xfrm>
            <a:off x="155575" y="841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23" descr="Grafico delle risposte di Moduli. Titolo della domanda: Quanto si sente a suo agio con l'utilizzo di una tecnologia di ecografia a distanza (tele-ecografia)?. Numero di risposte: 19 risposte."/>
          <p:cNvSpPr/>
          <p:nvPr/>
        </p:nvSpPr>
        <p:spPr>
          <a:xfrm>
            <a:off x="155575" y="841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23" descr="Grafico delle risposte di Moduli. Titolo della domanda: Quanto si sente a suo agio con l'utilizzo di una tecnologia di ecografia a distanza (tele-ecografia)?. Numero di risposte: 19 risposte."/>
          <p:cNvSpPr/>
          <p:nvPr/>
        </p:nvSpPr>
        <p:spPr>
          <a:xfrm>
            <a:off x="155575" y="841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1" name="Google Shape;341;p23" descr="Grafico delle risposte di Moduli. Titolo della domanda: Uomo o Donna?. Numero di risposte: 20 risposte." title="Uomo o Donna?"/>
          <p:cNvPicPr preferRelativeResize="0"/>
          <p:nvPr/>
        </p:nvPicPr>
        <p:blipFill rotWithShape="1">
          <a:blip r:embed="rId4">
            <a:alphaModFix/>
          </a:blip>
          <a:srcRect l="19395" t="29703" r="54483" b="10627"/>
          <a:stretch/>
        </p:blipFill>
        <p:spPr>
          <a:xfrm>
            <a:off x="404400" y="3175687"/>
            <a:ext cx="2034243" cy="1955824"/>
          </a:xfrm>
          <a:prstGeom prst="rect">
            <a:avLst/>
          </a:prstGeom>
          <a:noFill/>
          <a:ln>
            <a:noFill/>
          </a:ln>
        </p:spPr>
      </p:pic>
      <p:pic>
        <p:nvPicPr>
          <p:cNvPr id="343" name="Google Shape;343;p23" descr="Grafico delle risposte di Moduli. Titolo della domanda: Quanto si sente a suo agio con l'utilizzo di una tecnologia di ecografia a distanza (tele-ecografia)?. Numero di risposte: 19 risposte." title="Quanto si sente a suo agio con l'utilizzo di una tecnologia di ecografia a distanza (tele-ecografia)?"/>
          <p:cNvPicPr preferRelativeResize="0"/>
          <p:nvPr/>
        </p:nvPicPr>
        <p:blipFill rotWithShape="1">
          <a:blip r:embed="rId5">
            <a:alphaModFix/>
          </a:blip>
          <a:srcRect l="3586" t="21965" b="12662"/>
          <a:stretch/>
        </p:blipFill>
        <p:spPr>
          <a:xfrm>
            <a:off x="2938423" y="2849200"/>
            <a:ext cx="6064727" cy="1955826"/>
          </a:xfrm>
          <a:prstGeom prst="rect">
            <a:avLst/>
          </a:prstGeom>
          <a:noFill/>
          <a:ln>
            <a:noFill/>
          </a:ln>
        </p:spPr>
      </p:pic>
      <p:sp>
        <p:nvSpPr>
          <p:cNvPr id="344" name="Google Shape;344;p23"/>
          <p:cNvSpPr txBox="1"/>
          <p:nvPr/>
        </p:nvSpPr>
        <p:spPr>
          <a:xfrm>
            <a:off x="3556851" y="1780350"/>
            <a:ext cx="5183100" cy="554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500">
                <a:solidFill>
                  <a:srgbClr val="073763"/>
                </a:solidFill>
                <a:highlight>
                  <a:srgbClr val="FFFFFF"/>
                </a:highlight>
                <a:latin typeface="Times New Roman"/>
                <a:ea typeface="Times New Roman"/>
                <a:cs typeface="Times New Roman"/>
                <a:sym typeface="Times New Roman"/>
              </a:rPr>
              <a:t>Quanto si sente a suo agio con l'utilizzo di una tecnologia di ecografia a distanza (tele-ecografia)?</a:t>
            </a:r>
            <a:endParaRPr sz="1700">
              <a:solidFill>
                <a:srgbClr val="073763"/>
              </a:solidFill>
              <a:latin typeface="Times New Roman"/>
              <a:ea typeface="Times New Roman"/>
              <a:cs typeface="Times New Roman"/>
              <a:sym typeface="Times New Roman"/>
            </a:endParaRPr>
          </a:p>
        </p:txBody>
      </p:sp>
      <p:pic>
        <p:nvPicPr>
          <p:cNvPr id="2" name="Google Shape;285;p20" descr="Grafico delle risposte di Moduli. Titolo della domanda: Di che sesso sei?. Numero di risposte: 179 risposte.">
            <a:extLst>
              <a:ext uri="{FF2B5EF4-FFF2-40B4-BE49-F238E27FC236}">
                <a16:creationId xmlns:a16="http://schemas.microsoft.com/office/drawing/2014/main" id="{E3A3F08A-0463-1011-A42B-D817BFD22C5E}"/>
              </a:ext>
            </a:extLst>
          </p:cNvPr>
          <p:cNvPicPr preferRelativeResize="0"/>
          <p:nvPr/>
        </p:nvPicPr>
        <p:blipFill rotWithShape="1">
          <a:blip r:embed="rId6">
            <a:alphaModFix/>
          </a:blip>
          <a:srcRect l="62444" t="30191" r="27316" b="58539"/>
          <a:stretch/>
        </p:blipFill>
        <p:spPr>
          <a:xfrm>
            <a:off x="2224039" y="5098965"/>
            <a:ext cx="928989" cy="4302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49"/>
        <p:cNvGrpSpPr/>
        <p:nvPr/>
      </p:nvGrpSpPr>
      <p:grpSpPr>
        <a:xfrm>
          <a:off x="0" y="0"/>
          <a:ext cx="0" cy="0"/>
          <a:chOff x="0" y="0"/>
          <a:chExt cx="0" cy="0"/>
        </a:xfrm>
      </p:grpSpPr>
      <p:pic>
        <p:nvPicPr>
          <p:cNvPr id="350" name="Google Shape;350;p24"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51" name="Google Shape;351;p24"/>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352" name="Google Shape;352;p24"/>
          <p:cNvSpPr txBox="1"/>
          <p:nvPr/>
        </p:nvSpPr>
        <p:spPr>
          <a:xfrm>
            <a:off x="328198" y="232426"/>
            <a:ext cx="88158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lt1"/>
                </a:solidFill>
                <a:latin typeface="Times New Roman"/>
                <a:ea typeface="Times New Roman"/>
                <a:cs typeface="Times New Roman"/>
                <a:sym typeface="Times New Roman"/>
              </a:rPr>
              <a:t>RISULTATI</a:t>
            </a:r>
            <a:endParaRPr sz="2000">
              <a:solidFill>
                <a:schemeClr val="lt1"/>
              </a:solidFill>
              <a:latin typeface="Times New Roman"/>
              <a:ea typeface="Times New Roman"/>
              <a:cs typeface="Times New Roman"/>
              <a:sym typeface="Times New Roman"/>
            </a:endParaRPr>
          </a:p>
        </p:txBody>
      </p:sp>
      <p:graphicFrame>
        <p:nvGraphicFramePr>
          <p:cNvPr id="353" name="Google Shape;353;p24"/>
          <p:cNvGraphicFramePr/>
          <p:nvPr/>
        </p:nvGraphicFramePr>
        <p:xfrm>
          <a:off x="921967" y="2676698"/>
          <a:ext cx="7300075" cy="2583000"/>
        </p:xfrm>
        <a:graphic>
          <a:graphicData uri="http://schemas.openxmlformats.org/drawingml/2006/table">
            <a:tbl>
              <a:tblPr>
                <a:noFill/>
                <a:tableStyleId>{C9020042-8190-4F79-973B-9EF463430A0C}</a:tableStyleId>
              </a:tblPr>
              <a:tblGrid>
                <a:gridCol w="4497925">
                  <a:extLst>
                    <a:ext uri="{9D8B030D-6E8A-4147-A177-3AD203B41FA5}">
                      <a16:colId xmlns:a16="http://schemas.microsoft.com/office/drawing/2014/main" val="20000"/>
                    </a:ext>
                  </a:extLst>
                </a:gridCol>
                <a:gridCol w="1446425">
                  <a:extLst>
                    <a:ext uri="{9D8B030D-6E8A-4147-A177-3AD203B41FA5}">
                      <a16:colId xmlns:a16="http://schemas.microsoft.com/office/drawing/2014/main" val="20001"/>
                    </a:ext>
                  </a:extLst>
                </a:gridCol>
                <a:gridCol w="1355725">
                  <a:extLst>
                    <a:ext uri="{9D8B030D-6E8A-4147-A177-3AD203B41FA5}">
                      <a16:colId xmlns:a16="http://schemas.microsoft.com/office/drawing/2014/main" val="20002"/>
                    </a:ext>
                  </a:extLst>
                </a:gridCol>
              </a:tblGrid>
              <a:tr h="430500">
                <a:tc>
                  <a:txBody>
                    <a:bodyPr/>
                    <a:lstStyle/>
                    <a:p>
                      <a:pPr marL="0" marR="0" lvl="0" indent="0" algn="l" rtl="0">
                        <a:spcBef>
                          <a:spcPts val="0"/>
                        </a:spcBef>
                        <a:spcAft>
                          <a:spcPts val="0"/>
                        </a:spcAft>
                        <a:buNone/>
                      </a:pPr>
                      <a:r>
                        <a:rPr lang="it-IT" sz="1400" b="1" u="none" strike="noStrike" cap="none">
                          <a:solidFill>
                            <a:srgbClr val="021935"/>
                          </a:solidFill>
                          <a:latin typeface="Times New Roman"/>
                          <a:ea typeface="Times New Roman"/>
                          <a:cs typeface="Times New Roman"/>
                          <a:sym typeface="Times New Roman"/>
                        </a:rPr>
                        <a:t>Correlazioni</a:t>
                      </a:r>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1" u="none" strike="noStrike" cap="none">
                          <a:solidFill>
                            <a:srgbClr val="021935"/>
                          </a:solidFill>
                          <a:latin typeface="Times New Roman"/>
                          <a:ea typeface="Times New Roman"/>
                          <a:cs typeface="Times New Roman"/>
                          <a:sym typeface="Times New Roman"/>
                        </a:rPr>
                        <a:t>P</a:t>
                      </a:r>
                      <a:endParaRPr sz="1400" b="1"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b="1" u="none" strike="noStrike" cap="none">
                          <a:solidFill>
                            <a:srgbClr val="021935"/>
                          </a:solidFill>
                          <a:latin typeface="Times New Roman"/>
                          <a:ea typeface="Times New Roman"/>
                          <a:cs typeface="Times New Roman"/>
                          <a:sym typeface="Times New Roman"/>
                        </a:rPr>
                        <a:t>r</a:t>
                      </a:r>
                      <a:endParaRPr sz="1400" b="1"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30500">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Anni di istruzione vs età</a:t>
                      </a:r>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0.0001</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-0.4286</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0500">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Anni di istruzione vs diagnosi di ipertensione</a:t>
                      </a:r>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0.0009</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-0.2569</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0500">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Attività fisica e diagnosi di ipertensione</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0.0401</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21935"/>
                        </a:buClr>
                        <a:buSzPts val="1400"/>
                        <a:buFont typeface="Times New Roman"/>
                        <a:buNone/>
                      </a:pPr>
                      <a:r>
                        <a:rPr lang="it-IT" sz="1400" u="none" strike="noStrike" cap="none">
                          <a:solidFill>
                            <a:srgbClr val="021935"/>
                          </a:solidFill>
                          <a:latin typeface="Times New Roman"/>
                          <a:ea typeface="Times New Roman"/>
                          <a:cs typeface="Times New Roman"/>
                          <a:sym typeface="Times New Roman"/>
                        </a:rPr>
                        <a:t>-0.1695</a:t>
                      </a:r>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30500">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Attività fisica e peso corporeo</a:t>
                      </a:r>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0.034</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0.1442</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0500">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Attività fisica e BMI</a:t>
                      </a:r>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0.006</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it-IT" sz="1400" u="none" strike="noStrike" cap="none">
                          <a:solidFill>
                            <a:srgbClr val="021935"/>
                          </a:solidFill>
                          <a:latin typeface="Times New Roman"/>
                          <a:ea typeface="Times New Roman"/>
                          <a:cs typeface="Times New Roman"/>
                          <a:sym typeface="Times New Roman"/>
                        </a:rPr>
                        <a:t>-0.2424</a:t>
                      </a:r>
                      <a:endParaRPr sz="1400" u="none" strike="noStrike" cap="none">
                        <a:solidFill>
                          <a:srgbClr val="021935"/>
                        </a:solidFill>
                        <a:latin typeface="Times New Roman"/>
                        <a:ea typeface="Times New Roman"/>
                        <a:cs typeface="Times New Roman"/>
                        <a:sym typeface="Times New Roman"/>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54" name="Google Shape;354;p24"/>
          <p:cNvSpPr txBox="1"/>
          <p:nvPr/>
        </p:nvSpPr>
        <p:spPr>
          <a:xfrm>
            <a:off x="225257" y="1311635"/>
            <a:ext cx="8693484"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b="1" dirty="0">
                <a:solidFill>
                  <a:srgbClr val="021935"/>
                </a:solidFill>
                <a:latin typeface="Times New Roman"/>
                <a:ea typeface="Times New Roman"/>
                <a:cs typeface="Times New Roman"/>
                <a:sym typeface="Times New Roman"/>
              </a:rPr>
              <a:t>Attraverso l’analisi non parametrica con il coefficiente di correlazione per ranghi di </a:t>
            </a:r>
            <a:r>
              <a:rPr lang="it-IT" sz="1800" b="1" dirty="0" err="1">
                <a:solidFill>
                  <a:srgbClr val="021935"/>
                </a:solidFill>
                <a:latin typeface="Times New Roman"/>
                <a:ea typeface="Times New Roman"/>
                <a:cs typeface="Times New Roman"/>
                <a:sym typeface="Times New Roman"/>
              </a:rPr>
              <a:t>Spearman</a:t>
            </a:r>
            <a:r>
              <a:rPr lang="it-IT" sz="1800" b="1" dirty="0">
                <a:solidFill>
                  <a:srgbClr val="021935"/>
                </a:solidFill>
                <a:latin typeface="Times New Roman"/>
                <a:ea typeface="Times New Roman"/>
                <a:cs typeface="Times New Roman"/>
                <a:sym typeface="Times New Roman"/>
              </a:rPr>
              <a: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59"/>
        <p:cNvGrpSpPr/>
        <p:nvPr/>
      </p:nvGrpSpPr>
      <p:grpSpPr>
        <a:xfrm>
          <a:off x="0" y="0"/>
          <a:ext cx="0" cy="0"/>
          <a:chOff x="0" y="0"/>
          <a:chExt cx="0" cy="0"/>
        </a:xfrm>
      </p:grpSpPr>
      <p:pic>
        <p:nvPicPr>
          <p:cNvPr id="360" name="Google Shape;360;p25"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1" name="Google Shape;361;p25"/>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362" name="Google Shape;362;p25"/>
          <p:cNvSpPr txBox="1"/>
          <p:nvPr/>
        </p:nvSpPr>
        <p:spPr>
          <a:xfrm>
            <a:off x="164099" y="1749631"/>
            <a:ext cx="8815802" cy="38164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2000">
                <a:solidFill>
                  <a:srgbClr val="021935"/>
                </a:solidFill>
                <a:latin typeface="Times New Roman"/>
                <a:ea typeface="Times New Roman"/>
                <a:cs typeface="Times New Roman"/>
                <a:sym typeface="Times New Roman"/>
              </a:rPr>
              <a:t>Nel corso della valutazione dei pazienti</a:t>
            </a:r>
            <a:endParaRPr/>
          </a:p>
          <a:p>
            <a:pPr marL="0" marR="0" lvl="0" indent="0" algn="just" rtl="0">
              <a:spcBef>
                <a:spcPts val="0"/>
              </a:spcBef>
              <a:spcAft>
                <a:spcPts val="0"/>
              </a:spcAft>
              <a:buNone/>
            </a:pPr>
            <a:endParaRPr sz="2000">
              <a:solidFill>
                <a:srgbClr val="021935"/>
              </a:solidFill>
              <a:latin typeface="Times New Roman"/>
              <a:ea typeface="Times New Roman"/>
              <a:cs typeface="Times New Roman"/>
              <a:sym typeface="Times New Roman"/>
            </a:endParaRPr>
          </a:p>
          <a:p>
            <a:pPr marL="342900" marR="0" lvl="0" indent="-342900" algn="just" rtl="0">
              <a:spcBef>
                <a:spcPts val="0"/>
              </a:spcBef>
              <a:spcAft>
                <a:spcPts val="0"/>
              </a:spcAft>
              <a:buClr>
                <a:srgbClr val="021935"/>
              </a:buClr>
              <a:buSzPts val="2000"/>
              <a:buFont typeface="Arial"/>
              <a:buChar char="•"/>
            </a:pPr>
            <a:r>
              <a:rPr lang="it-IT" sz="2000">
                <a:solidFill>
                  <a:srgbClr val="021935"/>
                </a:solidFill>
                <a:latin typeface="Times New Roman"/>
                <a:ea typeface="Times New Roman"/>
                <a:cs typeface="Times New Roman"/>
                <a:sym typeface="Times New Roman"/>
              </a:rPr>
              <a:t>È stata individuata fibrillazione atriale in n. 2 pazienti, primo riscontro</a:t>
            </a:r>
            <a:endParaRPr/>
          </a:p>
          <a:p>
            <a:pPr marL="342900" marR="0" lvl="0" indent="-215900" algn="just" rtl="0">
              <a:spcBef>
                <a:spcPts val="0"/>
              </a:spcBef>
              <a:spcAft>
                <a:spcPts val="0"/>
              </a:spcAft>
              <a:buClr>
                <a:schemeClr val="dk1"/>
              </a:buClr>
              <a:buSzPts val="2000"/>
              <a:buFont typeface="Arial"/>
              <a:buNone/>
            </a:pPr>
            <a:endParaRPr sz="2000">
              <a:solidFill>
                <a:srgbClr val="021935"/>
              </a:solidFill>
              <a:latin typeface="Times New Roman"/>
              <a:ea typeface="Times New Roman"/>
              <a:cs typeface="Times New Roman"/>
              <a:sym typeface="Times New Roman"/>
            </a:endParaRPr>
          </a:p>
          <a:p>
            <a:pPr marL="342900" marR="0" lvl="0" indent="-342900" algn="just" rtl="0">
              <a:spcBef>
                <a:spcPts val="0"/>
              </a:spcBef>
              <a:spcAft>
                <a:spcPts val="0"/>
              </a:spcAft>
              <a:buClr>
                <a:srgbClr val="021935"/>
              </a:buClr>
              <a:buSzPts val="2000"/>
              <a:buFont typeface="Arial"/>
              <a:buChar char="•"/>
            </a:pPr>
            <a:r>
              <a:rPr lang="it-IT" sz="2000">
                <a:solidFill>
                  <a:srgbClr val="021935"/>
                </a:solidFill>
                <a:latin typeface="Times New Roman"/>
                <a:ea typeface="Times New Roman"/>
                <a:cs typeface="Times New Roman"/>
                <a:sym typeface="Times New Roman"/>
              </a:rPr>
              <a:t>Sono stati rilevati elevati valori pressori in n. 61 pazienti, di cui n. 3 pazienti in assenza di diagnosi di ipertensione arteriosa</a:t>
            </a:r>
            <a:endParaRPr/>
          </a:p>
          <a:p>
            <a:pPr marL="342900" marR="0" lvl="0" indent="-215900" algn="just" rtl="0">
              <a:spcBef>
                <a:spcPts val="0"/>
              </a:spcBef>
              <a:spcAft>
                <a:spcPts val="0"/>
              </a:spcAft>
              <a:buClr>
                <a:schemeClr val="dk1"/>
              </a:buClr>
              <a:buSzPts val="2000"/>
              <a:buFont typeface="Arial"/>
              <a:buNone/>
            </a:pPr>
            <a:endParaRPr sz="2000">
              <a:solidFill>
                <a:srgbClr val="021935"/>
              </a:solidFill>
              <a:latin typeface="Times New Roman"/>
              <a:ea typeface="Times New Roman"/>
              <a:cs typeface="Times New Roman"/>
              <a:sym typeface="Times New Roman"/>
            </a:endParaRPr>
          </a:p>
          <a:p>
            <a:pPr marL="342900" marR="0" lvl="0" indent="-342900" algn="just" rtl="0">
              <a:spcBef>
                <a:spcPts val="0"/>
              </a:spcBef>
              <a:spcAft>
                <a:spcPts val="0"/>
              </a:spcAft>
              <a:buClr>
                <a:srgbClr val="021935"/>
              </a:buClr>
              <a:buSzPts val="2000"/>
              <a:buFont typeface="Arial"/>
              <a:buChar char="•"/>
            </a:pPr>
            <a:r>
              <a:rPr lang="it-IT" sz="2000">
                <a:solidFill>
                  <a:srgbClr val="021935"/>
                </a:solidFill>
                <a:latin typeface="Times New Roman"/>
                <a:ea typeface="Times New Roman"/>
                <a:cs typeface="Times New Roman"/>
                <a:sym typeface="Times New Roman"/>
              </a:rPr>
              <a:t>È stata riscontrata ateromasia carotidea in n. 8 pazienti, di cui n. 6 pazienti primo riscontro</a:t>
            </a:r>
            <a:endParaRPr/>
          </a:p>
          <a:p>
            <a:pPr marL="342900" marR="0" lvl="0" indent="-215900" algn="just" rtl="0">
              <a:spcBef>
                <a:spcPts val="0"/>
              </a:spcBef>
              <a:spcAft>
                <a:spcPts val="0"/>
              </a:spcAft>
              <a:buClr>
                <a:schemeClr val="dk1"/>
              </a:buClr>
              <a:buSzPts val="2000"/>
              <a:buFont typeface="Arial"/>
              <a:buNone/>
            </a:pPr>
            <a:endParaRPr sz="20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sp>
        <p:nvSpPr>
          <p:cNvPr id="363" name="Google Shape;363;p25"/>
          <p:cNvSpPr txBox="1"/>
          <p:nvPr/>
        </p:nvSpPr>
        <p:spPr>
          <a:xfrm>
            <a:off x="328198" y="232426"/>
            <a:ext cx="88158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lt1"/>
                </a:solidFill>
                <a:latin typeface="Times New Roman"/>
                <a:ea typeface="Times New Roman"/>
                <a:cs typeface="Times New Roman"/>
                <a:sym typeface="Times New Roman"/>
              </a:rPr>
              <a:t>RISULTATI</a:t>
            </a:r>
            <a:endParaRPr sz="2000">
              <a:solidFill>
                <a:schemeClr val="lt1"/>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68"/>
        <p:cNvGrpSpPr/>
        <p:nvPr/>
      </p:nvGrpSpPr>
      <p:grpSpPr>
        <a:xfrm>
          <a:off x="0" y="0"/>
          <a:ext cx="0" cy="0"/>
          <a:chOff x="0" y="0"/>
          <a:chExt cx="0" cy="0"/>
        </a:xfrm>
      </p:grpSpPr>
      <p:pic>
        <p:nvPicPr>
          <p:cNvPr id="369" name="Google Shape;369;p26"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70" name="Google Shape;370;p26"/>
          <p:cNvSpPr txBox="1"/>
          <p:nvPr/>
        </p:nvSpPr>
        <p:spPr>
          <a:xfrm>
            <a:off x="370895" y="1292029"/>
            <a:ext cx="838600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600" b="1">
                <a:solidFill>
                  <a:srgbClr val="011736"/>
                </a:solidFill>
                <a:latin typeface="Times"/>
                <a:ea typeface="Times"/>
                <a:cs typeface="Times"/>
                <a:sym typeface="Times"/>
              </a:rPr>
              <a:t>TAKE HOME MESSAGE</a:t>
            </a:r>
            <a:endParaRPr sz="3200">
              <a:solidFill>
                <a:schemeClr val="dk1"/>
              </a:solidFill>
              <a:latin typeface="Times"/>
              <a:ea typeface="Times"/>
              <a:cs typeface="Times"/>
              <a:sym typeface="Times"/>
            </a:endParaRPr>
          </a:p>
        </p:txBody>
      </p:sp>
      <p:sp>
        <p:nvSpPr>
          <p:cNvPr id="371" name="Google Shape;371;p26"/>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
        <p:nvSpPr>
          <p:cNvPr id="372" name="Google Shape;372;p26"/>
          <p:cNvSpPr txBox="1"/>
          <p:nvPr/>
        </p:nvSpPr>
        <p:spPr>
          <a:xfrm>
            <a:off x="647225" y="2261442"/>
            <a:ext cx="8109679" cy="34778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2000" dirty="0">
                <a:solidFill>
                  <a:srgbClr val="002060"/>
                </a:solidFill>
                <a:latin typeface="Times New Roman" panose="02020603050405020304" pitchFamily="18" charset="0"/>
                <a:ea typeface="Times New Roman"/>
                <a:cs typeface="Times New Roman" panose="02020603050405020304" pitchFamily="18" charset="0"/>
                <a:sym typeface="Times New Roman"/>
              </a:rPr>
              <a:t>È necessario farci carico di promuovere il concetto di salute tra ‘i sani’.</a:t>
            </a:r>
            <a:endParaRPr sz="2000" dirty="0">
              <a:solidFill>
                <a:srgbClr val="002060"/>
              </a:solidFill>
              <a:latin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sz="2000" dirty="0">
              <a:solidFill>
                <a:srgbClr val="002060"/>
              </a:solidFill>
              <a:latin typeface="Times New Roman" panose="02020603050405020304" pitchFamily="18" charset="0"/>
              <a:ea typeface="Times New Roman"/>
              <a:cs typeface="Times New Roman" panose="02020603050405020304" pitchFamily="18" charset="0"/>
              <a:sym typeface="Times New Roman"/>
            </a:endParaRPr>
          </a:p>
          <a:p>
            <a:pPr marL="0" marR="0" lvl="0" indent="0" rtl="0">
              <a:spcBef>
                <a:spcPts val="0"/>
              </a:spcBef>
              <a:spcAft>
                <a:spcPts val="0"/>
              </a:spcAft>
              <a:buNone/>
            </a:pPr>
            <a:r>
              <a:rPr lang="it-IT" sz="2000" dirty="0">
                <a:solidFill>
                  <a:srgbClr val="002060"/>
                </a:solidFill>
                <a:latin typeface="Times New Roman" panose="02020603050405020304" pitchFamily="18" charset="0"/>
                <a:ea typeface="Times New Roman"/>
                <a:cs typeface="Times New Roman" panose="02020603050405020304" pitchFamily="18" charset="0"/>
                <a:sym typeface="Times New Roman"/>
              </a:rPr>
              <a:t>Adottare strategie per evitare la comparsa di una malattia o limitare la gravità o il peggioramento è la strada da perseguire.</a:t>
            </a:r>
          </a:p>
          <a:p>
            <a:pPr marL="0" marR="0" lvl="0" indent="0" rtl="0">
              <a:spcBef>
                <a:spcPts val="0"/>
              </a:spcBef>
              <a:spcAft>
                <a:spcPts val="0"/>
              </a:spcAft>
              <a:buNone/>
            </a:pPr>
            <a:endParaRPr lang="it-IT" sz="2000" dirty="0">
              <a:solidFill>
                <a:srgbClr val="002060"/>
              </a:solidFill>
              <a:latin typeface="Times New Roman" panose="02020603050405020304" pitchFamily="18" charset="0"/>
              <a:cs typeface="Times New Roman" panose="02020603050405020304" pitchFamily="18" charset="0"/>
              <a:sym typeface="Times New Roman"/>
            </a:endParaRPr>
          </a:p>
          <a:p>
            <a:pPr marL="0" lvl="0" indent="0" rtl="0">
              <a:spcBef>
                <a:spcPts val="0"/>
              </a:spcBef>
              <a:spcAft>
                <a:spcPts val="0"/>
              </a:spcAft>
              <a:buClr>
                <a:srgbClr val="333333"/>
              </a:buClr>
              <a:buSzPts val="1200"/>
              <a:buFont typeface="Georgia"/>
              <a:buNone/>
            </a:pPr>
            <a:r>
              <a:rPr lang="it-IT" sz="2000" dirty="0">
                <a:solidFill>
                  <a:srgbClr val="002060"/>
                </a:solidFill>
                <a:latin typeface="Times New Roman" panose="02020603050405020304" pitchFamily="18" charset="0"/>
                <a:ea typeface="Georgia"/>
                <a:cs typeface="Times New Roman" panose="02020603050405020304" pitchFamily="18" charset="0"/>
                <a:sym typeface="Georgia"/>
              </a:rPr>
              <a:t>Il paziente non è solo un numero, un caso, una malattia, ma una persona. Quella persona. </a:t>
            </a:r>
            <a:endParaRPr lang="it-IT" sz="1800" dirty="0">
              <a:solidFill>
                <a:srgbClr val="002060"/>
              </a:solidFill>
              <a:latin typeface="Times New Roman" panose="02020603050405020304" pitchFamily="18" charset="0"/>
              <a:cs typeface="Times New Roman" panose="02020603050405020304" pitchFamily="18" charset="0"/>
            </a:endParaRPr>
          </a:p>
          <a:p>
            <a:pPr marL="0" lvl="0" indent="0" rtl="0">
              <a:spcBef>
                <a:spcPts val="0"/>
              </a:spcBef>
              <a:spcAft>
                <a:spcPts val="0"/>
              </a:spcAft>
              <a:buClr>
                <a:schemeClr val="dk1"/>
              </a:buClr>
              <a:buSzPts val="1200"/>
              <a:buFont typeface="Calibri"/>
              <a:buNone/>
            </a:pPr>
            <a:endParaRPr lang="it-IT" sz="2000" dirty="0">
              <a:solidFill>
                <a:srgbClr val="002060"/>
              </a:solidFill>
              <a:latin typeface="Times New Roman" panose="02020603050405020304" pitchFamily="18" charset="0"/>
              <a:ea typeface="Georgia"/>
              <a:cs typeface="Times New Roman" panose="02020603050405020304" pitchFamily="18" charset="0"/>
              <a:sym typeface="Georgia"/>
            </a:endParaRPr>
          </a:p>
          <a:p>
            <a:pPr marL="0" lvl="0" indent="0" rtl="0">
              <a:spcBef>
                <a:spcPts val="0"/>
              </a:spcBef>
              <a:spcAft>
                <a:spcPts val="0"/>
              </a:spcAft>
              <a:buClr>
                <a:srgbClr val="C00000"/>
              </a:buClr>
              <a:buSzPts val="1200"/>
              <a:buFont typeface="Georgia"/>
              <a:buNone/>
            </a:pPr>
            <a:r>
              <a:rPr lang="it-IT" sz="2000" b="1" dirty="0">
                <a:solidFill>
                  <a:srgbClr val="002060"/>
                </a:solidFill>
                <a:latin typeface="Times New Roman" panose="02020603050405020304" pitchFamily="18" charset="0"/>
                <a:ea typeface="Georgia"/>
                <a:cs typeface="Times New Roman" panose="02020603050405020304" pitchFamily="18" charset="0"/>
                <a:sym typeface="Georgia"/>
              </a:rPr>
              <a:t>Solo attraverso questo modo di approcciarsi è possibile una medicina più profonda, non soltanto più umana, ma anche scientificamente più seria</a:t>
            </a:r>
            <a:r>
              <a:rPr lang="it-IT" sz="2000" dirty="0">
                <a:solidFill>
                  <a:srgbClr val="002060"/>
                </a:solidFill>
                <a:latin typeface="Times New Roman" panose="02020603050405020304" pitchFamily="18" charset="0"/>
                <a:ea typeface="Georgia"/>
                <a:cs typeface="Times New Roman" panose="02020603050405020304" pitchFamily="18" charset="0"/>
                <a:sym typeface="Georgia"/>
              </a:rPr>
              <a:t>.</a:t>
            </a:r>
            <a:endParaRPr lang="it-IT" sz="1800" dirty="0">
              <a:solidFill>
                <a:srgbClr val="002060"/>
              </a:solidFill>
              <a:latin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77"/>
        <p:cNvGrpSpPr/>
        <p:nvPr/>
      </p:nvGrpSpPr>
      <p:grpSpPr>
        <a:xfrm>
          <a:off x="0" y="0"/>
          <a:ext cx="0" cy="0"/>
          <a:chOff x="0" y="0"/>
          <a:chExt cx="0" cy="0"/>
        </a:xfrm>
      </p:grpSpPr>
      <p:pic>
        <p:nvPicPr>
          <p:cNvPr id="378" name="Google Shape;378;p27"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79" name="Google Shape;379;p27"/>
          <p:cNvSpPr txBox="1"/>
          <p:nvPr/>
        </p:nvSpPr>
        <p:spPr>
          <a:xfrm>
            <a:off x="3939324" y="4488282"/>
            <a:ext cx="273559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a:solidFill>
                  <a:srgbClr val="021935"/>
                </a:solidFill>
                <a:latin typeface="Times New Roman"/>
                <a:ea typeface="Times New Roman"/>
                <a:cs typeface="Times New Roman"/>
                <a:sym typeface="Times New Roman"/>
              </a:rPr>
              <a:t>UOC Medicina Interna “G. Baccelli”</a:t>
            </a:r>
            <a:endParaRPr/>
          </a:p>
          <a:p>
            <a:pPr marL="0" marR="0" lvl="0" indent="0" algn="ctr" rtl="0">
              <a:spcBef>
                <a:spcPts val="0"/>
              </a:spcBef>
              <a:spcAft>
                <a:spcPts val="0"/>
              </a:spcAft>
              <a:buNone/>
            </a:pPr>
            <a:r>
              <a:rPr lang="it-IT" sz="1200">
                <a:solidFill>
                  <a:srgbClr val="021935"/>
                </a:solidFill>
                <a:latin typeface="Times New Roman"/>
                <a:ea typeface="Times New Roman"/>
                <a:cs typeface="Times New Roman"/>
                <a:sym typeface="Times New Roman"/>
              </a:rPr>
              <a:t>Prof. A. Vacca</a:t>
            </a:r>
            <a:endParaRPr/>
          </a:p>
        </p:txBody>
      </p:sp>
      <p:pic>
        <p:nvPicPr>
          <p:cNvPr id="380" name="Google Shape;380;p27"/>
          <p:cNvPicPr preferRelativeResize="0"/>
          <p:nvPr/>
        </p:nvPicPr>
        <p:blipFill rotWithShape="1">
          <a:blip r:embed="rId4">
            <a:alphaModFix/>
          </a:blip>
          <a:srcRect/>
          <a:stretch/>
        </p:blipFill>
        <p:spPr>
          <a:xfrm>
            <a:off x="6504591" y="5082853"/>
            <a:ext cx="1437731" cy="592703"/>
          </a:xfrm>
          <a:prstGeom prst="rect">
            <a:avLst/>
          </a:prstGeom>
          <a:noFill/>
          <a:ln>
            <a:noFill/>
          </a:ln>
        </p:spPr>
      </p:pic>
      <p:sp>
        <p:nvSpPr>
          <p:cNvPr id="381" name="Google Shape;381;p27"/>
          <p:cNvSpPr txBox="1"/>
          <p:nvPr/>
        </p:nvSpPr>
        <p:spPr>
          <a:xfrm>
            <a:off x="3976285" y="5152810"/>
            <a:ext cx="2533334" cy="4770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100">
                <a:solidFill>
                  <a:srgbClr val="222A35"/>
                </a:solidFill>
                <a:latin typeface="Arial"/>
                <a:ea typeface="Arial"/>
                <a:cs typeface="Arial"/>
                <a:sym typeface="Arial"/>
              </a:rPr>
              <a:t>AUOC</a:t>
            </a:r>
            <a:endParaRPr/>
          </a:p>
          <a:p>
            <a:pPr marL="0" marR="0" lvl="0" indent="0" algn="r" rtl="0">
              <a:spcBef>
                <a:spcPts val="0"/>
              </a:spcBef>
              <a:spcAft>
                <a:spcPts val="0"/>
              </a:spcAft>
              <a:buNone/>
            </a:pPr>
            <a:r>
              <a:rPr lang="it-IT" sz="1400" b="1">
                <a:solidFill>
                  <a:srgbClr val="222A35"/>
                </a:solidFill>
                <a:latin typeface="Arial"/>
                <a:ea typeface="Arial"/>
                <a:cs typeface="Arial"/>
                <a:sym typeface="Arial"/>
              </a:rPr>
              <a:t>Policlinico di Bari</a:t>
            </a:r>
            <a:endParaRPr/>
          </a:p>
        </p:txBody>
      </p:sp>
      <p:sp>
        <p:nvSpPr>
          <p:cNvPr id="382" name="Google Shape;382;p27"/>
          <p:cNvSpPr txBox="1"/>
          <p:nvPr/>
        </p:nvSpPr>
        <p:spPr>
          <a:xfrm>
            <a:off x="6571897" y="4488282"/>
            <a:ext cx="236795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a:solidFill>
                  <a:srgbClr val="021935"/>
                </a:solidFill>
                <a:latin typeface="Times New Roman"/>
                <a:ea typeface="Times New Roman"/>
                <a:cs typeface="Times New Roman"/>
                <a:sym typeface="Times New Roman"/>
              </a:rPr>
              <a:t>Centro Ipertensione “A.M. Pirrelli”</a:t>
            </a:r>
            <a:endParaRPr/>
          </a:p>
          <a:p>
            <a:pPr marL="0" marR="0" lvl="0" indent="0" algn="ctr" rtl="0">
              <a:spcBef>
                <a:spcPts val="0"/>
              </a:spcBef>
              <a:spcAft>
                <a:spcPts val="0"/>
              </a:spcAft>
              <a:buNone/>
            </a:pPr>
            <a:r>
              <a:rPr lang="it-IT" sz="1200">
                <a:solidFill>
                  <a:srgbClr val="021935"/>
                </a:solidFill>
                <a:latin typeface="Times New Roman"/>
                <a:ea typeface="Times New Roman"/>
                <a:cs typeface="Times New Roman"/>
                <a:sym typeface="Times New Roman"/>
              </a:rPr>
              <a:t>Prof. Pietro Nazzaro</a:t>
            </a:r>
            <a:endParaRPr/>
          </a:p>
        </p:txBody>
      </p:sp>
      <p:sp>
        <p:nvSpPr>
          <p:cNvPr id="383" name="Google Shape;383;p27"/>
          <p:cNvSpPr txBox="1"/>
          <p:nvPr/>
        </p:nvSpPr>
        <p:spPr>
          <a:xfrm>
            <a:off x="378995" y="2631999"/>
            <a:ext cx="83859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200" b="1">
                <a:solidFill>
                  <a:srgbClr val="011736"/>
                </a:solidFill>
                <a:latin typeface="Times"/>
                <a:ea typeface="Times"/>
                <a:cs typeface="Times"/>
                <a:sym typeface="Times"/>
              </a:rPr>
              <a:t>GRAZIE PER L’ATTENZIONE</a:t>
            </a:r>
            <a:endParaRPr sz="2800">
              <a:solidFill>
                <a:schemeClr val="dk1"/>
              </a:solidFill>
              <a:latin typeface="Times"/>
              <a:ea typeface="Times"/>
              <a:cs typeface="Times"/>
              <a:sym typeface="Times"/>
            </a:endParaRPr>
          </a:p>
        </p:txBody>
      </p:sp>
      <p:sp>
        <p:nvSpPr>
          <p:cNvPr id="384" name="Google Shape;384;p27"/>
          <p:cNvSpPr txBox="1"/>
          <p:nvPr/>
        </p:nvSpPr>
        <p:spPr>
          <a:xfrm>
            <a:off x="3976276" y="3861650"/>
            <a:ext cx="4963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rgbClr val="021935"/>
                </a:solidFill>
                <a:latin typeface="Times New Roman"/>
                <a:ea typeface="Times New Roman"/>
                <a:cs typeface="Times New Roman"/>
                <a:sym typeface="Times New Roman"/>
              </a:rPr>
              <a:t>ACKNOWLEDGMENT</a:t>
            </a:r>
            <a:endParaRPr sz="1200" b="1">
              <a:solidFill>
                <a:srgbClr val="021935"/>
              </a:solidFill>
              <a:latin typeface="Times New Roman"/>
              <a:ea typeface="Times New Roman"/>
              <a:cs typeface="Times New Roman"/>
              <a:sym typeface="Times New Roman"/>
            </a:endParaRPr>
          </a:p>
          <a:p>
            <a:pPr marL="0" marR="0" lvl="0" indent="0" algn="ctr" rtl="0">
              <a:spcBef>
                <a:spcPts val="0"/>
              </a:spcBef>
              <a:spcAft>
                <a:spcPts val="0"/>
              </a:spcAft>
              <a:buNone/>
            </a:pPr>
            <a:endParaRPr sz="1200" b="1">
              <a:solidFill>
                <a:srgbClr val="021935"/>
              </a:solidFill>
              <a:latin typeface="Times New Roman"/>
              <a:ea typeface="Times New Roman"/>
              <a:cs typeface="Times New Roman"/>
              <a:sym typeface="Times New Roman"/>
            </a:endParaRPr>
          </a:p>
          <a:p>
            <a:pPr marL="0" marR="0" lvl="0" indent="0" algn="ctr" rtl="0">
              <a:spcBef>
                <a:spcPts val="0"/>
              </a:spcBef>
              <a:spcAft>
                <a:spcPts val="0"/>
              </a:spcAft>
              <a:buNone/>
            </a:pPr>
            <a:r>
              <a:rPr lang="it-IT" sz="1200">
                <a:solidFill>
                  <a:srgbClr val="021935"/>
                </a:solidFill>
                <a:latin typeface="Times New Roman"/>
                <a:ea typeface="Times New Roman"/>
                <a:cs typeface="Times New Roman"/>
                <a:sym typeface="Times New Roman"/>
              </a:rPr>
              <a:t>Medici, infermieri e operatori sanitari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05"/>
        <p:cNvGrpSpPr/>
        <p:nvPr/>
      </p:nvGrpSpPr>
      <p:grpSpPr>
        <a:xfrm>
          <a:off x="0" y="0"/>
          <a:ext cx="0" cy="0"/>
          <a:chOff x="0" y="0"/>
          <a:chExt cx="0" cy="0"/>
        </a:xfrm>
      </p:grpSpPr>
      <p:pic>
        <p:nvPicPr>
          <p:cNvPr id="106" name="Google Shape;106;p3"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07" name="Google Shape;107;p3"/>
          <p:cNvSpPr txBox="1"/>
          <p:nvPr/>
        </p:nvSpPr>
        <p:spPr>
          <a:xfrm>
            <a:off x="164099" y="1115891"/>
            <a:ext cx="8815802" cy="4862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rgbClr val="021935"/>
                </a:solidFill>
                <a:latin typeface="Times New Roman"/>
                <a:ea typeface="Times New Roman"/>
                <a:cs typeface="Times New Roman"/>
                <a:sym typeface="Times New Roman"/>
              </a:rPr>
              <a:t>LA COSTITUZIONE</a:t>
            </a:r>
            <a:endParaRPr/>
          </a:p>
          <a:p>
            <a:pPr marL="0" marR="0" lvl="0" indent="0" algn="ctr" rtl="0">
              <a:spcBef>
                <a:spcPts val="0"/>
              </a:spcBef>
              <a:spcAft>
                <a:spcPts val="0"/>
              </a:spcAft>
              <a:buNone/>
            </a:pPr>
            <a:r>
              <a:rPr lang="it-IT" sz="2800" b="1" i="1">
                <a:solidFill>
                  <a:srgbClr val="021935"/>
                </a:solidFill>
                <a:latin typeface="Times New Roman"/>
                <a:ea typeface="Times New Roman"/>
                <a:cs typeface="Times New Roman"/>
                <a:sym typeface="Times New Roman"/>
              </a:rPr>
              <a:t>Parte 1 – Diritti e doveri dei cittadini</a:t>
            </a:r>
            <a:endParaRPr/>
          </a:p>
          <a:p>
            <a:pPr marL="0" marR="0" lvl="0" indent="0" algn="l" rtl="0">
              <a:spcBef>
                <a:spcPts val="0"/>
              </a:spcBef>
              <a:spcAft>
                <a:spcPts val="0"/>
              </a:spcAft>
              <a:buNone/>
            </a:pPr>
            <a:endParaRPr sz="20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r>
              <a:rPr lang="it-IT" sz="2400" u="sng">
                <a:solidFill>
                  <a:srgbClr val="021935"/>
                </a:solidFill>
                <a:latin typeface="Times New Roman"/>
                <a:ea typeface="Times New Roman"/>
                <a:cs typeface="Times New Roman"/>
                <a:sym typeface="Times New Roman"/>
              </a:rPr>
              <a:t>Articolo 32</a:t>
            </a:r>
            <a:endParaRPr/>
          </a:p>
          <a:p>
            <a:pPr marL="0" marR="0" lvl="0" indent="0" algn="just" rtl="0">
              <a:spcBef>
                <a:spcPts val="0"/>
              </a:spcBef>
              <a:spcAft>
                <a:spcPts val="0"/>
              </a:spcAft>
              <a:buNone/>
            </a:pPr>
            <a:endParaRPr sz="2400" u="sng">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r>
              <a:rPr lang="it-IT" sz="2400">
                <a:solidFill>
                  <a:srgbClr val="021935"/>
                </a:solidFill>
                <a:latin typeface="Times New Roman"/>
                <a:ea typeface="Times New Roman"/>
                <a:cs typeface="Times New Roman"/>
                <a:sym typeface="Times New Roman"/>
              </a:rPr>
              <a:t>La Repubblica tutela la salute come fondamentale diritto dell'individuo e interesse della collettività, e garantisce cure gratuite agli indigenti.</a:t>
            </a:r>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r>
              <a:rPr lang="it-IT" sz="2400">
                <a:solidFill>
                  <a:srgbClr val="021935"/>
                </a:solidFill>
                <a:latin typeface="Times New Roman"/>
                <a:ea typeface="Times New Roman"/>
                <a:cs typeface="Times New Roman"/>
                <a:sym typeface="Times New Roman"/>
              </a:rPr>
              <a:t>Nessuno può essere obbligato a un determinato trattamento sanitario se non per disposizione di legge. La legge non può in nessun caso violare i limiti imposti dal rispetto della persona umana.</a:t>
            </a:r>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sp>
        <p:nvSpPr>
          <p:cNvPr id="108" name="Google Shape;108;p3"/>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13"/>
        <p:cNvGrpSpPr/>
        <p:nvPr/>
      </p:nvGrpSpPr>
      <p:grpSpPr>
        <a:xfrm>
          <a:off x="0" y="0"/>
          <a:ext cx="0" cy="0"/>
          <a:chOff x="0" y="0"/>
          <a:chExt cx="0" cy="0"/>
        </a:xfrm>
      </p:grpSpPr>
      <p:pic>
        <p:nvPicPr>
          <p:cNvPr id="114" name="Google Shape;114;p4"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15" name="Google Shape;115;p4"/>
          <p:cNvSpPr txBox="1"/>
          <p:nvPr/>
        </p:nvSpPr>
        <p:spPr>
          <a:xfrm>
            <a:off x="164099" y="1628126"/>
            <a:ext cx="8815802" cy="33239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rgbClr val="021935"/>
                </a:solidFill>
                <a:latin typeface="Times New Roman"/>
                <a:ea typeface="Times New Roman"/>
                <a:cs typeface="Times New Roman"/>
                <a:sym typeface="Times New Roman"/>
              </a:rPr>
              <a:t>EDUCAZIONE SANITARIA</a:t>
            </a:r>
            <a:endParaRPr sz="2800" b="1" i="1">
              <a:solidFill>
                <a:srgbClr val="021935"/>
              </a:solidFill>
              <a:latin typeface="Times New Roman"/>
              <a:ea typeface="Times New Roman"/>
              <a:cs typeface="Times New Roman"/>
              <a:sym typeface="Times New Roman"/>
            </a:endParaRPr>
          </a:p>
          <a:p>
            <a:pPr marL="0" marR="0" lvl="0" indent="0" algn="l" rtl="0">
              <a:spcBef>
                <a:spcPts val="0"/>
              </a:spcBef>
              <a:spcAft>
                <a:spcPts val="0"/>
              </a:spcAft>
              <a:buNone/>
            </a:pPr>
            <a:endParaRPr sz="2000">
              <a:solidFill>
                <a:srgbClr val="021935"/>
              </a:solidFill>
              <a:latin typeface="Times New Roman"/>
              <a:ea typeface="Times New Roman"/>
              <a:cs typeface="Times New Roman"/>
              <a:sym typeface="Times New Roman"/>
            </a:endParaRPr>
          </a:p>
          <a:p>
            <a:pPr marL="0" marR="0" lvl="0" indent="0" algn="l" rtl="0">
              <a:spcBef>
                <a:spcPts val="0"/>
              </a:spcBef>
              <a:spcAft>
                <a:spcPts val="0"/>
              </a:spcAft>
              <a:buNone/>
            </a:pPr>
            <a:endParaRPr sz="20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r>
              <a:rPr lang="it-IT" sz="2000">
                <a:solidFill>
                  <a:srgbClr val="021935"/>
                </a:solidFill>
                <a:latin typeface="Times New Roman"/>
                <a:ea typeface="Times New Roman"/>
                <a:cs typeface="Times New Roman"/>
                <a:sym typeface="Times New Roman"/>
              </a:rPr>
              <a:t>È stata definita da Smith nel 1979 come un’attività di comunicazione intesa ad </a:t>
            </a:r>
            <a:r>
              <a:rPr lang="it-IT" sz="2000" b="1">
                <a:solidFill>
                  <a:srgbClr val="021935"/>
                </a:solidFill>
                <a:latin typeface="Times New Roman"/>
                <a:ea typeface="Times New Roman"/>
                <a:cs typeface="Times New Roman"/>
                <a:sym typeface="Times New Roman"/>
              </a:rPr>
              <a:t>incrementare la salute</a:t>
            </a:r>
            <a:r>
              <a:rPr lang="it-IT" sz="2000">
                <a:solidFill>
                  <a:srgbClr val="021935"/>
                </a:solidFill>
                <a:latin typeface="Times New Roman"/>
                <a:ea typeface="Times New Roman"/>
                <a:cs typeface="Times New Roman"/>
                <a:sym typeface="Times New Roman"/>
              </a:rPr>
              <a:t>, ad </a:t>
            </a:r>
            <a:r>
              <a:rPr lang="it-IT" sz="2000" b="1">
                <a:solidFill>
                  <a:srgbClr val="021935"/>
                </a:solidFill>
                <a:latin typeface="Times New Roman"/>
                <a:ea typeface="Times New Roman"/>
                <a:cs typeface="Times New Roman"/>
                <a:sym typeface="Times New Roman"/>
              </a:rPr>
              <a:t>eliminare fattori di rischio </a:t>
            </a:r>
            <a:r>
              <a:rPr lang="it-IT" sz="2000">
                <a:solidFill>
                  <a:srgbClr val="021935"/>
                </a:solidFill>
                <a:latin typeface="Times New Roman"/>
                <a:ea typeface="Times New Roman"/>
                <a:cs typeface="Times New Roman"/>
                <a:sym typeface="Times New Roman"/>
              </a:rPr>
              <a:t>e a </a:t>
            </a:r>
            <a:r>
              <a:rPr lang="it-IT" sz="2000" b="1">
                <a:solidFill>
                  <a:srgbClr val="021935"/>
                </a:solidFill>
                <a:latin typeface="Times New Roman"/>
                <a:ea typeface="Times New Roman"/>
                <a:cs typeface="Times New Roman"/>
                <a:sym typeface="Times New Roman"/>
              </a:rPr>
              <a:t>prevenire le malattie</a:t>
            </a:r>
            <a:r>
              <a:rPr lang="it-IT" sz="2000">
                <a:solidFill>
                  <a:srgbClr val="021935"/>
                </a:solidFill>
                <a:latin typeface="Times New Roman"/>
                <a:ea typeface="Times New Roman"/>
                <a:cs typeface="Times New Roman"/>
                <a:sym typeface="Times New Roman"/>
              </a:rPr>
              <a:t>, rivolta a soggetti singoli o a intere comunità e realizzata influenzando positivamente le conoscenze, gli atteggiamenti e i comportamenti del singolo, delle comunità e dei detentori del potere. </a:t>
            </a:r>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sp>
        <p:nvSpPr>
          <p:cNvPr id="116" name="Google Shape;116;p4"/>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29"/>
        <p:cNvGrpSpPr/>
        <p:nvPr/>
      </p:nvGrpSpPr>
      <p:grpSpPr>
        <a:xfrm>
          <a:off x="0" y="0"/>
          <a:ext cx="0" cy="0"/>
          <a:chOff x="0" y="0"/>
          <a:chExt cx="0" cy="0"/>
        </a:xfrm>
      </p:grpSpPr>
      <p:pic>
        <p:nvPicPr>
          <p:cNvPr id="130" name="Google Shape;130;p6"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1" name="Google Shape;131;p6"/>
          <p:cNvSpPr txBox="1"/>
          <p:nvPr/>
        </p:nvSpPr>
        <p:spPr>
          <a:xfrm>
            <a:off x="164099" y="1628126"/>
            <a:ext cx="8815802" cy="473975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2000">
                <a:solidFill>
                  <a:srgbClr val="021935"/>
                </a:solidFill>
                <a:latin typeface="Times New Roman"/>
                <a:ea typeface="Times New Roman"/>
                <a:cs typeface="Times New Roman"/>
                <a:sym typeface="Times New Roman"/>
              </a:rPr>
              <a:t>Risulta quindi necessario:</a:t>
            </a:r>
            <a:endParaRPr/>
          </a:p>
          <a:p>
            <a:pPr marL="0" marR="0" lvl="0" indent="0" algn="just" rtl="0">
              <a:spcBef>
                <a:spcPts val="0"/>
              </a:spcBef>
              <a:spcAft>
                <a:spcPts val="0"/>
              </a:spcAft>
              <a:buNone/>
            </a:pPr>
            <a:endParaRPr sz="2000">
              <a:solidFill>
                <a:srgbClr val="021935"/>
              </a:solidFill>
              <a:latin typeface="Times New Roman"/>
              <a:ea typeface="Times New Roman"/>
              <a:cs typeface="Times New Roman"/>
              <a:sym typeface="Times New Roman"/>
            </a:endParaRPr>
          </a:p>
          <a:p>
            <a:pPr marL="342900" marR="0" lvl="0" indent="-342900" algn="just" rtl="0">
              <a:spcBef>
                <a:spcPts val="0"/>
              </a:spcBef>
              <a:spcAft>
                <a:spcPts val="0"/>
              </a:spcAft>
              <a:buClr>
                <a:srgbClr val="021935"/>
              </a:buClr>
              <a:buSzPts val="2000"/>
              <a:buFont typeface="Arial"/>
              <a:buChar char="•"/>
            </a:pPr>
            <a:r>
              <a:rPr lang="it-IT" sz="2000">
                <a:solidFill>
                  <a:srgbClr val="021935"/>
                </a:solidFill>
                <a:latin typeface="Times New Roman"/>
                <a:ea typeface="Times New Roman"/>
                <a:cs typeface="Times New Roman"/>
                <a:sym typeface="Times New Roman"/>
              </a:rPr>
              <a:t>Garantire l’accesso libero e costante a tutte le informazioni, opportunità di conoscenza in tema di salute, nonché di un adeguato supporto finanziario</a:t>
            </a:r>
            <a:endParaRPr/>
          </a:p>
          <a:p>
            <a:pPr marL="342900" marR="0" lvl="0" indent="-215900" algn="just" rtl="0">
              <a:spcBef>
                <a:spcPts val="0"/>
              </a:spcBef>
              <a:spcAft>
                <a:spcPts val="0"/>
              </a:spcAft>
              <a:buClr>
                <a:schemeClr val="dk1"/>
              </a:buClr>
              <a:buSzPts val="2000"/>
              <a:buFont typeface="Arial"/>
              <a:buNone/>
            </a:pPr>
            <a:endParaRPr sz="2000">
              <a:solidFill>
                <a:srgbClr val="021935"/>
              </a:solidFill>
              <a:latin typeface="Times New Roman"/>
              <a:ea typeface="Times New Roman"/>
              <a:cs typeface="Times New Roman"/>
              <a:sym typeface="Times New Roman"/>
            </a:endParaRPr>
          </a:p>
          <a:p>
            <a:pPr marL="342900" marR="0" lvl="0" indent="-342900" algn="just" rtl="0">
              <a:spcBef>
                <a:spcPts val="0"/>
              </a:spcBef>
              <a:spcAft>
                <a:spcPts val="0"/>
              </a:spcAft>
              <a:buClr>
                <a:srgbClr val="021935"/>
              </a:buClr>
              <a:buSzPts val="2000"/>
              <a:buFont typeface="Arial"/>
              <a:buChar char="•"/>
            </a:pPr>
            <a:r>
              <a:rPr lang="it-IT" sz="2000">
                <a:solidFill>
                  <a:srgbClr val="021935"/>
                </a:solidFill>
                <a:latin typeface="Times New Roman"/>
                <a:ea typeface="Times New Roman"/>
                <a:cs typeface="Times New Roman"/>
                <a:sym typeface="Times New Roman"/>
              </a:rPr>
              <a:t>Garantire l’apprendimento in tutte le fasi della vita, per affrontare le diverse fasi e l’eventualità di malattie o invalidità croniche (scuola, ambiente di lavoro, comunità, istituzioni)</a:t>
            </a:r>
            <a:endParaRPr/>
          </a:p>
          <a:p>
            <a:pPr marL="342900" marR="0" lvl="0" indent="-215900" algn="just" rtl="0">
              <a:spcBef>
                <a:spcPts val="0"/>
              </a:spcBef>
              <a:spcAft>
                <a:spcPts val="0"/>
              </a:spcAft>
              <a:buClr>
                <a:schemeClr val="dk1"/>
              </a:buClr>
              <a:buSzPts val="2000"/>
              <a:buFont typeface="Arial"/>
              <a:buNone/>
            </a:pPr>
            <a:endParaRPr sz="2000">
              <a:solidFill>
                <a:srgbClr val="021935"/>
              </a:solidFill>
              <a:latin typeface="Times New Roman"/>
              <a:ea typeface="Times New Roman"/>
              <a:cs typeface="Times New Roman"/>
              <a:sym typeface="Times New Roman"/>
            </a:endParaRPr>
          </a:p>
          <a:p>
            <a:pPr marL="342900" marR="0" lvl="0" indent="-342900" algn="just" rtl="0">
              <a:spcBef>
                <a:spcPts val="0"/>
              </a:spcBef>
              <a:spcAft>
                <a:spcPts val="0"/>
              </a:spcAft>
              <a:buClr>
                <a:srgbClr val="021935"/>
              </a:buClr>
              <a:buSzPts val="2000"/>
              <a:buFont typeface="Arial"/>
              <a:buChar char="•"/>
            </a:pPr>
            <a:r>
              <a:rPr lang="it-IT" sz="2000">
                <a:solidFill>
                  <a:srgbClr val="021935"/>
                </a:solidFill>
                <a:latin typeface="Times New Roman"/>
                <a:ea typeface="Times New Roman"/>
                <a:cs typeface="Times New Roman"/>
                <a:sym typeface="Times New Roman"/>
              </a:rPr>
              <a:t>Promuovere il concetto di salute non solo negli ospedali e negli ambulatori, ma tra ‘i sani’ (cessazione del fumo, miglioramento della nutrizione, controllo del peso, controllo dello stress, supporto psicologico, miglioramento della forma fisica, sicurezza sul lavoro, eliminazione abuso di sostanze..)</a:t>
            </a:r>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sp>
        <p:nvSpPr>
          <p:cNvPr id="132" name="Google Shape;132;p6"/>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37"/>
        <p:cNvGrpSpPr/>
        <p:nvPr/>
      </p:nvGrpSpPr>
      <p:grpSpPr>
        <a:xfrm>
          <a:off x="0" y="0"/>
          <a:ext cx="0" cy="0"/>
          <a:chOff x="0" y="0"/>
          <a:chExt cx="0" cy="0"/>
        </a:xfrm>
      </p:grpSpPr>
      <p:pic>
        <p:nvPicPr>
          <p:cNvPr id="138" name="Google Shape;138;p7"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9" name="Google Shape;139;p7"/>
          <p:cNvSpPr txBox="1"/>
          <p:nvPr/>
        </p:nvSpPr>
        <p:spPr>
          <a:xfrm>
            <a:off x="215901" y="2775608"/>
            <a:ext cx="8815802"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rgbClr val="021935"/>
                </a:solidFill>
                <a:latin typeface="Times New Roman"/>
                <a:ea typeface="Times New Roman"/>
                <a:cs typeface="Times New Roman"/>
                <a:sym typeface="Times New Roman"/>
              </a:rPr>
              <a:t>È quindi la domanda, inevitabilmente posta dal paziente, a dover guidare la metodologia clinica.</a:t>
            </a:r>
            <a:endParaRPr sz="2000">
              <a:solidFill>
                <a:srgbClr val="021935"/>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a:solidFill>
                <a:srgbClr val="021935"/>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rgbClr val="021935"/>
              </a:solidFill>
              <a:latin typeface="Times New Roman"/>
              <a:ea typeface="Times New Roman"/>
              <a:cs typeface="Times New Roman"/>
              <a:sym typeface="Times New Roman"/>
            </a:endParaRPr>
          </a:p>
        </p:txBody>
      </p:sp>
      <p:sp>
        <p:nvSpPr>
          <p:cNvPr id="140" name="Google Shape;140;p7"/>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45"/>
        <p:cNvGrpSpPr/>
        <p:nvPr/>
      </p:nvGrpSpPr>
      <p:grpSpPr>
        <a:xfrm>
          <a:off x="0" y="0"/>
          <a:ext cx="0" cy="0"/>
          <a:chOff x="0" y="0"/>
          <a:chExt cx="0" cy="0"/>
        </a:xfrm>
      </p:grpSpPr>
      <p:pic>
        <p:nvPicPr>
          <p:cNvPr id="146" name="Google Shape;146;p8"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47" name="Google Shape;147;p8"/>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148" name="Google Shape;148;p8"/>
          <p:cNvPicPr preferRelativeResize="0"/>
          <p:nvPr/>
        </p:nvPicPr>
        <p:blipFill rotWithShape="1">
          <a:blip r:embed="rId4">
            <a:alphaModFix/>
          </a:blip>
          <a:srcRect l="7381" t="25406" r="2741" b="3874"/>
          <a:stretch/>
        </p:blipFill>
        <p:spPr>
          <a:xfrm>
            <a:off x="382394" y="2192526"/>
            <a:ext cx="8379211" cy="3182385"/>
          </a:xfrm>
          <a:prstGeom prst="rect">
            <a:avLst/>
          </a:prstGeom>
          <a:noFill/>
          <a:ln>
            <a:noFill/>
          </a:ln>
        </p:spPr>
      </p:pic>
      <p:sp>
        <p:nvSpPr>
          <p:cNvPr id="149" name="Google Shape;149;p8"/>
          <p:cNvSpPr txBox="1"/>
          <p:nvPr/>
        </p:nvSpPr>
        <p:spPr>
          <a:xfrm>
            <a:off x="164099" y="1176420"/>
            <a:ext cx="88158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1E477C"/>
                </a:solidFill>
                <a:latin typeface="Arial Narrow"/>
                <a:ea typeface="Arial Narrow"/>
                <a:cs typeface="Arial Narrow"/>
                <a:sym typeface="Arial Narrow"/>
              </a:rPr>
              <a:t>DECESSI PER CAUSA DI MORTE NEL 2020 E CONFRONTO CON LA MEDIA DEL QUINQUENNIO 2015-2019, PER SESSO</a:t>
            </a:r>
            <a:r>
              <a:rPr lang="it-IT" sz="1800">
                <a:solidFill>
                  <a:srgbClr val="1E477C"/>
                </a:solidFill>
                <a:latin typeface="Arial Narrow"/>
                <a:ea typeface="Arial Narrow"/>
                <a:cs typeface="Arial Narrow"/>
                <a:sym typeface="Arial Narrow"/>
              </a:rPr>
              <a:t>. Valori assoluti e differenza tra 2020 e media 2015-19. </a:t>
            </a:r>
            <a:endParaRPr sz="2000">
              <a:solidFill>
                <a:schemeClr val="dk1"/>
              </a:solidFill>
              <a:latin typeface="Calibri"/>
              <a:ea typeface="Calibri"/>
              <a:cs typeface="Calibri"/>
              <a:sym typeface="Calibri"/>
            </a:endParaRPr>
          </a:p>
        </p:txBody>
      </p:sp>
      <p:sp>
        <p:nvSpPr>
          <p:cNvPr id="150" name="Google Shape;150;p8"/>
          <p:cNvSpPr/>
          <p:nvPr/>
        </p:nvSpPr>
        <p:spPr>
          <a:xfrm>
            <a:off x="382394" y="3367314"/>
            <a:ext cx="8379211" cy="261257"/>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55"/>
        <p:cNvGrpSpPr/>
        <p:nvPr/>
      </p:nvGrpSpPr>
      <p:grpSpPr>
        <a:xfrm>
          <a:off x="0" y="0"/>
          <a:ext cx="0" cy="0"/>
          <a:chOff x="0" y="0"/>
          <a:chExt cx="0" cy="0"/>
        </a:xfrm>
      </p:grpSpPr>
      <p:pic>
        <p:nvPicPr>
          <p:cNvPr id="156" name="Google Shape;156;p9"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7" name="Google Shape;157;p9"/>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158" name="Google Shape;158;p9"/>
          <p:cNvPicPr preferRelativeResize="0"/>
          <p:nvPr/>
        </p:nvPicPr>
        <p:blipFill rotWithShape="1">
          <a:blip r:embed="rId4">
            <a:alphaModFix/>
          </a:blip>
          <a:srcRect l="7177" t="24778" r="2804" b="4113"/>
          <a:stretch/>
        </p:blipFill>
        <p:spPr>
          <a:xfrm>
            <a:off x="394638" y="2201598"/>
            <a:ext cx="8354724" cy="3176337"/>
          </a:xfrm>
          <a:prstGeom prst="rect">
            <a:avLst/>
          </a:prstGeom>
          <a:noFill/>
          <a:ln>
            <a:noFill/>
          </a:ln>
        </p:spPr>
      </p:pic>
      <p:sp>
        <p:nvSpPr>
          <p:cNvPr id="159" name="Google Shape;159;p9"/>
          <p:cNvSpPr txBox="1"/>
          <p:nvPr/>
        </p:nvSpPr>
        <p:spPr>
          <a:xfrm>
            <a:off x="164099" y="1176420"/>
            <a:ext cx="88158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1E477C"/>
                </a:solidFill>
                <a:latin typeface="Arial Narrow"/>
                <a:ea typeface="Arial Narrow"/>
                <a:cs typeface="Arial Narrow"/>
                <a:sym typeface="Arial Narrow"/>
              </a:rPr>
              <a:t>ANDAMENTO DELLA MORTALITÀ PER ALCUNE CAUSE DI MORTE ANNI 2015-2020</a:t>
            </a:r>
            <a:r>
              <a:rPr lang="it-IT" sz="1800">
                <a:solidFill>
                  <a:srgbClr val="1E477C"/>
                </a:solidFill>
                <a:latin typeface="Arial Narrow"/>
                <a:ea typeface="Arial Narrow"/>
                <a:cs typeface="Arial Narrow"/>
                <a:sym typeface="Arial Narrow"/>
              </a:rPr>
              <a:t>. Tassi standardizzati per età (per 10.000 abitanti) </a:t>
            </a:r>
            <a:endParaRPr sz="1800">
              <a:solidFill>
                <a:schemeClr val="dk1"/>
              </a:solidFill>
              <a:latin typeface="Calibri"/>
              <a:ea typeface="Calibri"/>
              <a:cs typeface="Calibri"/>
              <a:sym typeface="Calibri"/>
            </a:endParaRPr>
          </a:p>
        </p:txBody>
      </p:sp>
      <p:cxnSp>
        <p:nvCxnSpPr>
          <p:cNvPr id="160" name="Google Shape;160;p9"/>
          <p:cNvCxnSpPr/>
          <p:nvPr/>
        </p:nvCxnSpPr>
        <p:spPr>
          <a:xfrm rot="10800000">
            <a:off x="4448014" y="2836190"/>
            <a:ext cx="1" cy="790414"/>
          </a:xfrm>
          <a:prstGeom prst="straightConnector1">
            <a:avLst/>
          </a:prstGeom>
          <a:noFill/>
          <a:ln w="38100" cap="flat" cmpd="sng">
            <a:solidFill>
              <a:srgbClr val="FF0000"/>
            </a:solidFill>
            <a:prstDash val="solid"/>
            <a:miter lim="800000"/>
            <a:headEnd type="none" w="sm" len="sm"/>
            <a:tailEnd type="stealth" w="med" len="med"/>
          </a:ln>
        </p:spPr>
      </p:cxnSp>
      <p:cxnSp>
        <p:nvCxnSpPr>
          <p:cNvPr id="161" name="Google Shape;161;p9"/>
          <p:cNvCxnSpPr/>
          <p:nvPr/>
        </p:nvCxnSpPr>
        <p:spPr>
          <a:xfrm rot="10800000">
            <a:off x="7160217" y="2836190"/>
            <a:ext cx="1" cy="790414"/>
          </a:xfrm>
          <a:prstGeom prst="straightConnector1">
            <a:avLst/>
          </a:prstGeom>
          <a:noFill/>
          <a:ln w="38100" cap="flat" cmpd="sng">
            <a:solidFill>
              <a:srgbClr val="FF0000"/>
            </a:solidFill>
            <a:prstDash val="solid"/>
            <a:miter lim="800000"/>
            <a:headEnd type="none" w="sm" len="sm"/>
            <a:tailEnd type="stealth" w="med" len="med"/>
          </a:ln>
        </p:spPr>
      </p:cxnSp>
      <p:cxnSp>
        <p:nvCxnSpPr>
          <p:cNvPr id="162" name="Google Shape;162;p9"/>
          <p:cNvCxnSpPr/>
          <p:nvPr/>
        </p:nvCxnSpPr>
        <p:spPr>
          <a:xfrm rot="10800000">
            <a:off x="8555064" y="2836190"/>
            <a:ext cx="1" cy="790414"/>
          </a:xfrm>
          <a:prstGeom prst="straightConnector1">
            <a:avLst/>
          </a:prstGeom>
          <a:noFill/>
          <a:ln w="38100" cap="flat" cmpd="sng">
            <a:solidFill>
              <a:srgbClr val="FF0000"/>
            </a:solidFill>
            <a:prstDash val="solid"/>
            <a:miter lim="800000"/>
            <a:headEnd type="none" w="sm" len="sm"/>
            <a:tailEnd type="stealth"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67"/>
        <p:cNvGrpSpPr/>
        <p:nvPr/>
      </p:nvGrpSpPr>
      <p:grpSpPr>
        <a:xfrm>
          <a:off x="0" y="0"/>
          <a:ext cx="0" cy="0"/>
          <a:chOff x="0" y="0"/>
          <a:chExt cx="0" cy="0"/>
        </a:xfrm>
      </p:grpSpPr>
      <p:pic>
        <p:nvPicPr>
          <p:cNvPr id="168" name="Google Shape;168;p10" descr="Immagine che contiene screenshot&#10;&#10;Descrizione generata automaticament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9" name="Google Shape;169;p10"/>
          <p:cNvSpPr txBox="1"/>
          <p:nvPr/>
        </p:nvSpPr>
        <p:spPr>
          <a:xfrm>
            <a:off x="5782031" y="6272461"/>
            <a:ext cx="3249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Times New Roman"/>
                <a:ea typeface="Times New Roman"/>
                <a:cs typeface="Times New Roman"/>
                <a:sym typeface="Times New Roman"/>
              </a:rPr>
              <a:t>Dr.ssa Marialuisa Sveva Marozzi</a:t>
            </a:r>
            <a:endParaRPr/>
          </a:p>
        </p:txBody>
      </p:sp>
      <p:pic>
        <p:nvPicPr>
          <p:cNvPr id="170" name="Google Shape;170;p10"/>
          <p:cNvPicPr preferRelativeResize="0"/>
          <p:nvPr/>
        </p:nvPicPr>
        <p:blipFill rotWithShape="1">
          <a:blip r:embed="rId4">
            <a:alphaModFix/>
          </a:blip>
          <a:srcRect l="7892" t="24476" r="4313" b="4821"/>
          <a:stretch/>
        </p:blipFill>
        <p:spPr>
          <a:xfrm>
            <a:off x="353031" y="2037347"/>
            <a:ext cx="8437937" cy="3288632"/>
          </a:xfrm>
          <a:prstGeom prst="rect">
            <a:avLst/>
          </a:prstGeom>
          <a:noFill/>
          <a:ln>
            <a:noFill/>
          </a:ln>
        </p:spPr>
      </p:pic>
      <p:sp>
        <p:nvSpPr>
          <p:cNvPr id="171" name="Google Shape;171;p10"/>
          <p:cNvSpPr txBox="1"/>
          <p:nvPr/>
        </p:nvSpPr>
        <p:spPr>
          <a:xfrm>
            <a:off x="164099" y="1288714"/>
            <a:ext cx="88158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1E477C"/>
                </a:solidFill>
                <a:latin typeface="Arial Narrow"/>
                <a:ea typeface="Arial Narrow"/>
                <a:cs typeface="Arial Narrow"/>
                <a:sym typeface="Arial Narrow"/>
              </a:rPr>
              <a:t>DECESSI PER MESE IN ITALIA PER ALCUNE DELLE PRINCIPALI CAUSE DI MORTE NEL 2020</a:t>
            </a:r>
            <a:r>
              <a:rPr lang="it-IT" sz="1800">
                <a:solidFill>
                  <a:srgbClr val="1E477C"/>
                </a:solidFill>
                <a:latin typeface="Arial Narrow"/>
                <a:ea typeface="Arial Narrow"/>
                <a:cs typeface="Arial Narrow"/>
                <a:sym typeface="Arial Narrow"/>
              </a:rPr>
              <a:t>.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1728</Words>
  <Application>Microsoft Macintosh PowerPoint</Application>
  <PresentationFormat>Presentazione su schermo (4:3)</PresentationFormat>
  <Paragraphs>216</Paragraphs>
  <Slides>26</Slides>
  <Notes>26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Arial</vt:lpstr>
      <vt:lpstr>Georgia</vt:lpstr>
      <vt:lpstr>Arial Narrow</vt:lpstr>
      <vt:lpstr>Times New Roman</vt:lpstr>
      <vt:lpstr>Times</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Marialuisa Sveva  Marozzi</dc:creator>
  <cp:lastModifiedBy>Marialuisa Sveva  Marozzi</cp:lastModifiedBy>
  <cp:revision>3</cp:revision>
  <dcterms:created xsi:type="dcterms:W3CDTF">2020-09-09T20:50:37Z</dcterms:created>
  <dcterms:modified xsi:type="dcterms:W3CDTF">2023-06-10T05:05:23Z</dcterms:modified>
</cp:coreProperties>
</file>